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272" r:id="rId4"/>
    <p:sldId id="296" r:id="rId5"/>
    <p:sldId id="297" r:id="rId6"/>
    <p:sldId id="275" r:id="rId7"/>
    <p:sldId id="298" r:id="rId8"/>
    <p:sldId id="306" r:id="rId9"/>
    <p:sldId id="305" r:id="rId10"/>
    <p:sldId id="308" r:id="rId11"/>
    <p:sldId id="309" r:id="rId12"/>
    <p:sldId id="274" r:id="rId13"/>
    <p:sldId id="307" r:id="rId14"/>
    <p:sldId id="278" r:id="rId15"/>
    <p:sldId id="310" r:id="rId16"/>
    <p:sldId id="311" r:id="rId17"/>
    <p:sldId id="312" r:id="rId18"/>
    <p:sldId id="313" r:id="rId19"/>
    <p:sldId id="314" r:id="rId20"/>
    <p:sldId id="315" r:id="rId21"/>
    <p:sldId id="317" r:id="rId22"/>
    <p:sldId id="31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3CA"/>
    <a:srgbClr val="FF9999"/>
    <a:srgbClr val="004F91"/>
    <a:srgbClr val="F8D9B6"/>
    <a:srgbClr val="006380"/>
    <a:srgbClr val="00869B"/>
    <a:srgbClr val="0193A7"/>
    <a:srgbClr val="41CFDA"/>
    <a:srgbClr val="03ABCF"/>
    <a:srgbClr val="0388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120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bbogle/smart_traffic_ligh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2215972" y="2747210"/>
            <a:ext cx="7760052" cy="1363579"/>
            <a:chOff x="3091879" y="2747210"/>
            <a:chExt cx="6008243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091879" y="2747210"/>
              <a:ext cx="6008243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3294029" y="3075057"/>
              <a:ext cx="56039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아두이노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스마트 신호등 만들기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blog.kakaocdn.net/dn/cewvxw/btqDj2A8g3S/2QcuZVvxOYHqZlGpPvuxS0/img.jpg">
            <a:extLst>
              <a:ext uri="{FF2B5EF4-FFF2-40B4-BE49-F238E27FC236}">
                <a16:creationId xmlns:a16="http://schemas.microsoft.com/office/drawing/2014/main" id="{D04F04E3-A91A-4AAC-9884-26FFA12F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80" y="1731117"/>
            <a:ext cx="3637310" cy="20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smart.science.go.kr/imageStreamOut.sko?att_seq=1651">
            <a:extLst>
              <a:ext uri="{FF2B5EF4-FFF2-40B4-BE49-F238E27FC236}">
                <a16:creationId xmlns:a16="http://schemas.microsoft.com/office/drawing/2014/main" id="{C8D294E6-0853-45CA-AF3A-27F2FC4CA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1644" y="3416391"/>
            <a:ext cx="2408711" cy="177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 응용분야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DC462C-DCC6-4508-B221-D4888B206F21}"/>
              </a:ext>
            </a:extLst>
          </p:cNvPr>
          <p:cNvGrpSpPr/>
          <p:nvPr/>
        </p:nvGrpSpPr>
        <p:grpSpPr>
          <a:xfrm rot="20003445" flipH="1" flipV="1">
            <a:off x="6806606" y="4705808"/>
            <a:ext cx="1281223" cy="1281223"/>
            <a:chOff x="4268971" y="2557130"/>
            <a:chExt cx="1281223" cy="1281223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C94731A-1027-4384-B13D-269476D95416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54C29D-90AA-4069-A2EC-487FEAA7E3AC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148F00-F644-401E-95C3-7EC6C29EC6A6}"/>
              </a:ext>
            </a:extLst>
          </p:cNvPr>
          <p:cNvGrpSpPr/>
          <p:nvPr/>
        </p:nvGrpSpPr>
        <p:grpSpPr>
          <a:xfrm rot="1596555" flipH="1">
            <a:off x="6806606" y="2567458"/>
            <a:ext cx="1281223" cy="1281223"/>
            <a:chOff x="4268971" y="2557130"/>
            <a:chExt cx="1281223" cy="1281223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9EDDAF-A61E-4D19-89E9-4EEC70A896B1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0A88217-B324-4B0C-9829-1CC2472147A4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F490F-21C1-450E-B2D2-D013E100E276}"/>
              </a:ext>
            </a:extLst>
          </p:cNvPr>
          <p:cNvGrpSpPr/>
          <p:nvPr/>
        </p:nvGrpSpPr>
        <p:grpSpPr>
          <a:xfrm rot="1596555" flipV="1">
            <a:off x="4136067" y="4695480"/>
            <a:ext cx="1281223" cy="1281223"/>
            <a:chOff x="4268971" y="2557130"/>
            <a:chExt cx="1281223" cy="1281223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8211A8E-2BD0-4A90-A079-11A72C02769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46914AE-38C8-4338-8548-6E60880647D6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18A1B9-7A3E-47D5-8E09-CEB03368515E}"/>
              </a:ext>
            </a:extLst>
          </p:cNvPr>
          <p:cNvGrpSpPr/>
          <p:nvPr/>
        </p:nvGrpSpPr>
        <p:grpSpPr>
          <a:xfrm rot="20003445">
            <a:off x="4136067" y="2557130"/>
            <a:ext cx="1281223" cy="1281223"/>
            <a:chOff x="4268971" y="2557130"/>
            <a:chExt cx="1281223" cy="128122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DD961DA-0C0B-4B97-B1C0-83261F9DFFE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34F9E8A-6E3F-441E-9AF9-986751B18193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510297" y="1210330"/>
            <a:ext cx="3189768" cy="520787"/>
            <a:chOff x="534391" y="2027968"/>
            <a:chExt cx="3189768" cy="52078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18756" y="2111469"/>
              <a:ext cx="2201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헬스케어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의료기관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복지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4" name="Picture 6" descr="https://blog.kakaocdn.net/dn/r605B/btqDmmkWG0V/Nzp8zo9oqQqlW6k9EknGT0/img.jpg">
            <a:extLst>
              <a:ext uri="{FF2B5EF4-FFF2-40B4-BE49-F238E27FC236}">
                <a16:creationId xmlns:a16="http://schemas.microsoft.com/office/drawing/2014/main" id="{9B7595ED-5AC3-42BC-9D3A-C3239C48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80" y="4517683"/>
            <a:ext cx="3628329" cy="186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50CA69FB-E418-47B6-9BF3-F002DC715D76}"/>
              </a:ext>
            </a:extLst>
          </p:cNvPr>
          <p:cNvGrpSpPr/>
          <p:nvPr/>
        </p:nvGrpSpPr>
        <p:grpSpPr>
          <a:xfrm>
            <a:off x="510297" y="3986568"/>
            <a:ext cx="3189768" cy="520787"/>
            <a:chOff x="534391" y="2027312"/>
            <a:chExt cx="3189768" cy="52078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262A453-C899-402E-8C34-D8A22110353B}"/>
                </a:ext>
              </a:extLst>
            </p:cNvPr>
            <p:cNvSpPr/>
            <p:nvPr/>
          </p:nvSpPr>
          <p:spPr>
            <a:xfrm>
              <a:off x="534391" y="2027312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BF888F-FE45-4143-8969-8F077A6F3449}"/>
                </a:ext>
              </a:extLst>
            </p:cNvPr>
            <p:cNvSpPr txBox="1"/>
            <p:nvPr/>
          </p:nvSpPr>
          <p:spPr>
            <a:xfrm>
              <a:off x="1030352" y="2100940"/>
              <a:ext cx="1778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에너지관리 및 검침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4D79FC-F4DE-4D52-ADEE-901EAF98D3E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6" name="Picture 8" descr="https://blog.kakaocdn.net/dn/9pj1W/btqDnw8qzJw/OvyM9zKdzbccdDr0ZRBXQK/img.jpg">
            <a:extLst>
              <a:ext uri="{FF2B5EF4-FFF2-40B4-BE49-F238E27FC236}">
                <a16:creationId xmlns:a16="http://schemas.microsoft.com/office/drawing/2014/main" id="{62EB1A17-E3E4-4DA4-97FE-EE16CD16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09" y="1731117"/>
            <a:ext cx="3626288" cy="20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A4A6C6-387C-496B-BDDC-28DBF7C1C067}"/>
              </a:ext>
            </a:extLst>
          </p:cNvPr>
          <p:cNvGrpSpPr/>
          <p:nvPr/>
        </p:nvGrpSpPr>
        <p:grpSpPr>
          <a:xfrm>
            <a:off x="8525169" y="1210330"/>
            <a:ext cx="3189768" cy="520787"/>
            <a:chOff x="534391" y="2027968"/>
            <a:chExt cx="3189768" cy="52078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CC1C979-5C92-4A83-AFB6-9F0B62CA8BFA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D37A3C7-92F5-4B66-ABDD-4C418727928C}"/>
                </a:ext>
              </a:extLst>
            </p:cNvPr>
            <p:cNvSpPr txBox="1"/>
            <p:nvPr/>
          </p:nvSpPr>
          <p:spPr>
            <a:xfrm>
              <a:off x="818756" y="2111469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제조</a:t>
              </a: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22AC0AF-F8BC-476D-80FC-67462941A35B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8" name="Picture 10" descr="https://blog.kakaocdn.net/dn/xUnQy/btqDmVHqaS1/aSkWgHLCxIlPT5Bb3Mmc2k/img.png">
            <a:extLst>
              <a:ext uri="{FF2B5EF4-FFF2-40B4-BE49-F238E27FC236}">
                <a16:creationId xmlns:a16="http://schemas.microsoft.com/office/drawing/2014/main" id="{8652DE94-1DE4-489C-9F4D-23E9B4709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09" y="4388624"/>
            <a:ext cx="3626288" cy="22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BBA4ECC0-765A-42DF-A3B4-B545B89AFE7C}"/>
              </a:ext>
            </a:extLst>
          </p:cNvPr>
          <p:cNvGrpSpPr/>
          <p:nvPr/>
        </p:nvGrpSpPr>
        <p:grpSpPr>
          <a:xfrm>
            <a:off x="8525169" y="3877963"/>
            <a:ext cx="3189768" cy="520787"/>
            <a:chOff x="534391" y="2027968"/>
            <a:chExt cx="3189768" cy="520787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C6D632E-BE11-4028-92B0-470E8A12E7C3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6964C8-2DE5-4803-945F-1AB8CA9A913A}"/>
                </a:ext>
              </a:extLst>
            </p:cNvPr>
            <p:cNvSpPr txBox="1"/>
            <p:nvPr/>
          </p:nvSpPr>
          <p:spPr>
            <a:xfrm>
              <a:off x="818756" y="2111469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스마트홈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4368978-2B8A-48F2-B7E2-CA63CBD410B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047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A3778480-BA71-4ECB-90FC-A32BE2B612A8}"/>
              </a:ext>
            </a:extLst>
          </p:cNvPr>
          <p:cNvGrpSpPr/>
          <p:nvPr/>
        </p:nvGrpSpPr>
        <p:grpSpPr>
          <a:xfrm rot="2628635" flipH="1">
            <a:off x="7084156" y="3372110"/>
            <a:ext cx="1281223" cy="1281223"/>
            <a:chOff x="4268971" y="2557130"/>
            <a:chExt cx="1281223" cy="1281223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D26AB0F-70D9-4581-8CD6-128E5425BCD7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4EF1419-BF50-4894-BE91-04BF783E2C12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 descr="https://smart.science.go.kr/imageStreamOut.sko?att_seq=1651">
            <a:extLst>
              <a:ext uri="{FF2B5EF4-FFF2-40B4-BE49-F238E27FC236}">
                <a16:creationId xmlns:a16="http://schemas.microsoft.com/office/drawing/2014/main" id="{C8D294E6-0853-45CA-AF3A-27F2FC4CA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1644" y="3416391"/>
            <a:ext cx="2408711" cy="177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 응용분야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DC462C-DCC6-4508-B221-D4888B206F21}"/>
              </a:ext>
            </a:extLst>
          </p:cNvPr>
          <p:cNvGrpSpPr/>
          <p:nvPr/>
        </p:nvGrpSpPr>
        <p:grpSpPr>
          <a:xfrm rot="20003445" flipH="1" flipV="1">
            <a:off x="6806606" y="4705808"/>
            <a:ext cx="1281223" cy="1281223"/>
            <a:chOff x="4268971" y="2557130"/>
            <a:chExt cx="1281223" cy="1281223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C94731A-1027-4384-B13D-269476D95416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54C29D-90AA-4069-A2EC-487FEAA7E3AC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148F00-F644-401E-95C3-7EC6C29EC6A6}"/>
              </a:ext>
            </a:extLst>
          </p:cNvPr>
          <p:cNvGrpSpPr/>
          <p:nvPr/>
        </p:nvGrpSpPr>
        <p:grpSpPr>
          <a:xfrm rot="19771096" flipH="1">
            <a:off x="5999054" y="2071224"/>
            <a:ext cx="1281223" cy="1281223"/>
            <a:chOff x="4268971" y="2557130"/>
            <a:chExt cx="1281223" cy="1281223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9EDDAF-A61E-4D19-89E9-4EEC70A896B1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0A88217-B324-4B0C-9829-1CC2472147A4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F490F-21C1-450E-B2D2-D013E100E276}"/>
              </a:ext>
            </a:extLst>
          </p:cNvPr>
          <p:cNvGrpSpPr/>
          <p:nvPr/>
        </p:nvGrpSpPr>
        <p:grpSpPr>
          <a:xfrm rot="1596555" flipV="1">
            <a:off x="4136067" y="4695480"/>
            <a:ext cx="1281223" cy="1281223"/>
            <a:chOff x="4268971" y="2557130"/>
            <a:chExt cx="1281223" cy="1281223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8211A8E-2BD0-4A90-A079-11A72C02769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46914AE-38C8-4338-8548-6E60880647D6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18A1B9-7A3E-47D5-8E09-CEB03368515E}"/>
              </a:ext>
            </a:extLst>
          </p:cNvPr>
          <p:cNvGrpSpPr/>
          <p:nvPr/>
        </p:nvGrpSpPr>
        <p:grpSpPr>
          <a:xfrm rot="750841">
            <a:off x="4235777" y="2134682"/>
            <a:ext cx="1281223" cy="1281223"/>
            <a:chOff x="4268971" y="2557130"/>
            <a:chExt cx="1281223" cy="128122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DD961DA-0C0B-4B97-B1C0-83261F9DFFE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34F9E8A-6E3F-441E-9AF9-986751B18193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2824269" y="1171209"/>
            <a:ext cx="1185465" cy="493153"/>
            <a:chOff x="534391" y="2027968"/>
            <a:chExt cx="3189768" cy="52078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18756" y="2111469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금융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0CA69FB-E418-47B6-9BF3-F002DC715D76}"/>
              </a:ext>
            </a:extLst>
          </p:cNvPr>
          <p:cNvGrpSpPr/>
          <p:nvPr/>
        </p:nvGrpSpPr>
        <p:grpSpPr>
          <a:xfrm>
            <a:off x="1403833" y="4693056"/>
            <a:ext cx="1403833" cy="520787"/>
            <a:chOff x="534391" y="2027312"/>
            <a:chExt cx="3189768" cy="52078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262A453-C899-402E-8C34-D8A22110353B}"/>
                </a:ext>
              </a:extLst>
            </p:cNvPr>
            <p:cNvSpPr/>
            <p:nvPr/>
          </p:nvSpPr>
          <p:spPr>
            <a:xfrm>
              <a:off x="534391" y="2027312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6BF888F-FE45-4143-8969-8F077A6F3449}"/>
                </a:ext>
              </a:extLst>
            </p:cNvPr>
            <p:cNvSpPr txBox="1"/>
            <p:nvPr/>
          </p:nvSpPr>
          <p:spPr>
            <a:xfrm>
              <a:off x="1030352" y="2100940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농림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4D79FC-F4DE-4D52-ADEE-901EAF98D3E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BA4A6C6-387C-496B-BDDC-28DBF7C1C067}"/>
              </a:ext>
            </a:extLst>
          </p:cNvPr>
          <p:cNvGrpSpPr/>
          <p:nvPr/>
        </p:nvGrpSpPr>
        <p:grpSpPr>
          <a:xfrm>
            <a:off x="6971289" y="1085485"/>
            <a:ext cx="1150124" cy="520787"/>
            <a:chOff x="534391" y="2027968"/>
            <a:chExt cx="3189768" cy="52078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CC1C979-5C92-4A83-AFB6-9F0B62CA8BFA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D37A3C7-92F5-4B66-ABDD-4C418727928C}"/>
                </a:ext>
              </a:extLst>
            </p:cNvPr>
            <p:cNvSpPr txBox="1"/>
            <p:nvPr/>
          </p:nvSpPr>
          <p:spPr>
            <a:xfrm>
              <a:off x="818756" y="2111469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축산</a:t>
              </a: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022AC0AF-F8BC-476D-80FC-67462941A35B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BA4ECC0-765A-42DF-A3B4-B545B89AFE7C}"/>
              </a:ext>
            </a:extLst>
          </p:cNvPr>
          <p:cNvGrpSpPr/>
          <p:nvPr/>
        </p:nvGrpSpPr>
        <p:grpSpPr>
          <a:xfrm>
            <a:off x="8620956" y="2908425"/>
            <a:ext cx="2776126" cy="520787"/>
            <a:chOff x="534391" y="2027968"/>
            <a:chExt cx="3189768" cy="520787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C6D632E-BE11-4028-92B0-470E8A12E7C3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6964C8-2DE5-4803-945F-1AB8CA9A913A}"/>
                </a:ext>
              </a:extLst>
            </p:cNvPr>
            <p:cNvSpPr txBox="1"/>
            <p:nvPr/>
          </p:nvSpPr>
          <p:spPr>
            <a:xfrm>
              <a:off x="818756" y="2111469"/>
              <a:ext cx="17876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자동차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 인프라</a:t>
              </a: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44368978-2B8A-48F2-B7E2-CA63CBD410B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5B7C7A-6DE1-4EC7-9854-C4F245355B2E}"/>
              </a:ext>
            </a:extLst>
          </p:cNvPr>
          <p:cNvGrpSpPr/>
          <p:nvPr/>
        </p:nvGrpSpPr>
        <p:grpSpPr>
          <a:xfrm rot="19309883">
            <a:off x="3573836" y="3160633"/>
            <a:ext cx="1281223" cy="1281223"/>
            <a:chOff x="4268971" y="2557130"/>
            <a:chExt cx="1281223" cy="128122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BEC9BE0-2C6F-4C53-8B20-E5BCCF2FD9F9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4F1EF6D-AEF2-4757-A2D9-5CBC9953884D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18" name="Picture 2" descr="https://blog.kakaocdn.net/dn/pEGpJ/btqDnxsMGYL/uNR2hXtHk3OrPGHE31Na41/img.png">
            <a:extLst>
              <a:ext uri="{FF2B5EF4-FFF2-40B4-BE49-F238E27FC236}">
                <a16:creationId xmlns:a16="http://schemas.microsoft.com/office/drawing/2014/main" id="{4CEAE7B8-07AE-4CA0-AD7A-9D07360D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88" y="1644497"/>
            <a:ext cx="1982594" cy="111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blog.kakaocdn.net/dn/bjtlCR/btqDmVglwr7/FL7Py14vcJHZRv5kV68dPK/img.png">
            <a:extLst>
              <a:ext uri="{FF2B5EF4-FFF2-40B4-BE49-F238E27FC236}">
                <a16:creationId xmlns:a16="http://schemas.microsoft.com/office/drawing/2014/main" id="{31F42889-639D-453E-8209-057665F2C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3" y="3030649"/>
            <a:ext cx="2294638" cy="1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97F80229-43FE-4D87-B008-FB1DBF36A313}"/>
              </a:ext>
            </a:extLst>
          </p:cNvPr>
          <p:cNvGrpSpPr/>
          <p:nvPr/>
        </p:nvGrpSpPr>
        <p:grpSpPr>
          <a:xfrm>
            <a:off x="1023113" y="2514599"/>
            <a:ext cx="1185465" cy="493153"/>
            <a:chOff x="534391" y="2027968"/>
            <a:chExt cx="3189768" cy="52078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A0EE551-C7F1-480F-BF35-BA9AC1185955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B4711A-D6BB-496E-8125-85F488DE46C1}"/>
                </a:ext>
              </a:extLst>
            </p:cNvPr>
            <p:cNvSpPr txBox="1"/>
            <p:nvPr/>
          </p:nvSpPr>
          <p:spPr>
            <a:xfrm>
              <a:off x="818756" y="2111469"/>
              <a:ext cx="1497562" cy="357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교육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43D2F792-8E81-4773-98C9-97AD4E5F360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22" name="Picture 6" descr="https://blog.kakaocdn.net/dn/elfIvT/btqDn18f3Bv/lRcGFZOamEuM2KnlGYFAJK/img.png">
            <a:extLst>
              <a:ext uri="{FF2B5EF4-FFF2-40B4-BE49-F238E27FC236}">
                <a16:creationId xmlns:a16="http://schemas.microsoft.com/office/drawing/2014/main" id="{9DFACB7B-4FA6-4706-9A73-4B0CB32C3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33" y="5235477"/>
            <a:ext cx="2513154" cy="163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blog.kakaocdn.net/dn/brnAAt/btqDof6d6R5/p9fpod4j54vhbNs2MnhSRk/img.png">
            <a:extLst>
              <a:ext uri="{FF2B5EF4-FFF2-40B4-BE49-F238E27FC236}">
                <a16:creationId xmlns:a16="http://schemas.microsoft.com/office/drawing/2014/main" id="{CC8B0199-4326-49D3-8E8A-779BDF78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89" y="1652294"/>
            <a:ext cx="2485744" cy="11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blog.kakaocdn.net/dn/cWRjHX/btqDofLWvIt/NE5KPf6CygxYAjynui5VG1/img.jpg">
            <a:extLst>
              <a:ext uri="{FF2B5EF4-FFF2-40B4-BE49-F238E27FC236}">
                <a16:creationId xmlns:a16="http://schemas.microsoft.com/office/drawing/2014/main" id="{E6B6AA62-B1A9-422B-839E-F023B928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74" y="3434365"/>
            <a:ext cx="2776126" cy="178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blog.kakaocdn.net/dn/D0gYS/btqDj198luq/nkhqJYUXTdHp60jcLl0nz1/img.jpg">
            <a:extLst>
              <a:ext uri="{FF2B5EF4-FFF2-40B4-BE49-F238E27FC236}">
                <a16:creationId xmlns:a16="http://schemas.microsoft.com/office/drawing/2014/main" id="{B656D75B-332D-42E4-82B6-461F25C5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523" y="5818363"/>
            <a:ext cx="2003202" cy="10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2321E676-E790-4AB1-8959-0B92BDEEA395}"/>
              </a:ext>
            </a:extLst>
          </p:cNvPr>
          <p:cNvGrpSpPr/>
          <p:nvPr/>
        </p:nvGrpSpPr>
        <p:grpSpPr>
          <a:xfrm>
            <a:off x="8368523" y="5277483"/>
            <a:ext cx="2003202" cy="520787"/>
            <a:chOff x="534391" y="2027968"/>
            <a:chExt cx="3189768" cy="52078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3038505-5A3E-4C6A-9C3D-E68D1C97B37C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A52B858-E68E-4688-8E28-6A6D53D80101}"/>
                </a:ext>
              </a:extLst>
            </p:cNvPr>
            <p:cNvSpPr txBox="1"/>
            <p:nvPr/>
          </p:nvSpPr>
          <p:spPr>
            <a:xfrm>
              <a:off x="818756" y="2111469"/>
              <a:ext cx="11386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항공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우주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CFD7FD1-3A18-4F13-9205-3EE0AA08ECAC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3BDE6E9-3EDC-4113-BC8B-35C44F48C076}"/>
              </a:ext>
            </a:extLst>
          </p:cNvPr>
          <p:cNvGrpSpPr/>
          <p:nvPr/>
        </p:nvGrpSpPr>
        <p:grpSpPr>
          <a:xfrm>
            <a:off x="4895335" y="5366214"/>
            <a:ext cx="2003202" cy="520787"/>
            <a:chOff x="534391" y="2027968"/>
            <a:chExt cx="3189768" cy="520787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F43AFF2-0734-4612-9FEB-787141BEC947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C6F0CC2-2FDD-47C2-80B5-1C0602480DE9}"/>
                </a:ext>
              </a:extLst>
            </p:cNvPr>
            <p:cNvSpPr txBox="1"/>
            <p:nvPr/>
          </p:nvSpPr>
          <p:spPr>
            <a:xfrm>
              <a:off x="818756" y="2111469"/>
              <a:ext cx="15779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조선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선박</a:t>
              </a: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9FCE5FA-B55B-4D42-AB10-27CF292A1047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6403605-47C7-4702-98E5-5E6D31812EFA}"/>
              </a:ext>
            </a:extLst>
          </p:cNvPr>
          <p:cNvGrpSpPr/>
          <p:nvPr/>
        </p:nvGrpSpPr>
        <p:grpSpPr>
          <a:xfrm>
            <a:off x="4895335" y="5952051"/>
            <a:ext cx="2477807" cy="520787"/>
            <a:chOff x="534391" y="2027968"/>
            <a:chExt cx="3189768" cy="520787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5AAE885-89A7-45BC-98FB-18A4CD63401A}"/>
                </a:ext>
              </a:extLst>
            </p:cNvPr>
            <p:cNvSpPr/>
            <p:nvPr/>
          </p:nvSpPr>
          <p:spPr>
            <a:xfrm>
              <a:off x="534391" y="2027968"/>
              <a:ext cx="3189768" cy="5207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A65D7B-71BF-4A5D-9DDD-C4A8299379A0}"/>
                </a:ext>
              </a:extLst>
            </p:cNvPr>
            <p:cNvSpPr txBox="1"/>
            <p:nvPr/>
          </p:nvSpPr>
          <p:spPr>
            <a:xfrm>
              <a:off x="818756" y="2111469"/>
              <a:ext cx="26335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관광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스포츠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레져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오락</a:t>
              </a: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72CA090-D3B3-4FC6-A613-88BD149E7AC0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70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6F778-AB9C-4E58-9B6C-B4E293A1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74F9-2569-4DE6-9A1C-0C9DCFAFECF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30D19C-BD34-486B-877F-91E8EE5A5735}"/>
              </a:ext>
            </a:extLst>
          </p:cNvPr>
          <p:cNvGrpSpPr/>
          <p:nvPr/>
        </p:nvGrpSpPr>
        <p:grpSpPr>
          <a:xfrm>
            <a:off x="833855" y="2853155"/>
            <a:ext cx="7052845" cy="1151690"/>
            <a:chOff x="3792955" y="2747211"/>
            <a:chExt cx="7052845" cy="11516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4C8313-CB9A-4AD3-9525-3ECBC0187CD6}"/>
                </a:ext>
              </a:extLst>
            </p:cNvPr>
            <p:cNvSpPr/>
            <p:nvPr/>
          </p:nvSpPr>
          <p:spPr>
            <a:xfrm>
              <a:off x="3792955" y="2747211"/>
              <a:ext cx="7052845" cy="1151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617AAA-1CBF-4FF2-929F-992E6EC6CDC1}"/>
                </a:ext>
              </a:extLst>
            </p:cNvPr>
            <p:cNvSpPr txBox="1"/>
            <p:nvPr/>
          </p:nvSpPr>
          <p:spPr>
            <a:xfrm>
              <a:off x="4067238" y="3109221"/>
              <a:ext cx="65662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아두이노</a:t>
              </a:r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스마트 신호등 만들기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985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5856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스마트 신호등 만들기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DEEFA3-7452-4FA9-96DB-A4C71FD68525}"/>
              </a:ext>
            </a:extLst>
          </p:cNvPr>
          <p:cNvSpPr txBox="1"/>
          <p:nvPr/>
        </p:nvSpPr>
        <p:spPr>
          <a:xfrm>
            <a:off x="511250" y="1054100"/>
            <a:ext cx="5949204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준비물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193" name="_x269041784" descr="EMB000055600c70">
            <a:extLst>
              <a:ext uri="{FF2B5EF4-FFF2-40B4-BE49-F238E27FC236}">
                <a16:creationId xmlns:a16="http://schemas.microsoft.com/office/drawing/2014/main" id="{57647CEE-CFBB-4E4A-8518-217448B7B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0" y="1606549"/>
            <a:ext cx="5798371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_x91840592" descr="EMB000055600c72">
            <a:extLst>
              <a:ext uri="{FF2B5EF4-FFF2-40B4-BE49-F238E27FC236}">
                <a16:creationId xmlns:a16="http://schemas.microsoft.com/office/drawing/2014/main" id="{DA5E10B5-1D65-4627-85A2-E4D8FDF4C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65" y="1602729"/>
            <a:ext cx="3650335" cy="162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91842032" descr="EMB000055600c73">
            <a:extLst>
              <a:ext uri="{FF2B5EF4-FFF2-40B4-BE49-F238E27FC236}">
                <a16:creationId xmlns:a16="http://schemas.microsoft.com/office/drawing/2014/main" id="{83B0FE1C-6AE5-40B5-939D-B8F838168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843" y="1606549"/>
            <a:ext cx="1449553" cy="16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_x451620000" descr="EMB000055600c75">
            <a:extLst>
              <a:ext uri="{FF2B5EF4-FFF2-40B4-BE49-F238E27FC236}">
                <a16:creationId xmlns:a16="http://schemas.microsoft.com/office/drawing/2014/main" id="{2119EF50-F158-4EB9-9432-2F97C0FE3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62" y="3629028"/>
            <a:ext cx="5488308" cy="17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451620864" descr="EMB000055600c76">
            <a:extLst>
              <a:ext uri="{FF2B5EF4-FFF2-40B4-BE49-F238E27FC236}">
                <a16:creationId xmlns:a16="http://schemas.microsoft.com/office/drawing/2014/main" id="{2642CC89-971C-4A19-904A-7A241E92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632" y="3632201"/>
            <a:ext cx="4055988" cy="17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_x451621512" descr="EMB000055600c77">
            <a:extLst>
              <a:ext uri="{FF2B5EF4-FFF2-40B4-BE49-F238E27FC236}">
                <a16:creationId xmlns:a16="http://schemas.microsoft.com/office/drawing/2014/main" id="{3C0C893C-04D8-4B6A-8CF5-1999D1DB7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614" y="3629027"/>
            <a:ext cx="1523075" cy="14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02D982-530D-4C32-B9E3-F90A2200F6D9}"/>
              </a:ext>
            </a:extLst>
          </p:cNvPr>
          <p:cNvSpPr txBox="1"/>
          <p:nvPr/>
        </p:nvSpPr>
        <p:spPr>
          <a:xfrm>
            <a:off x="1287721" y="5783874"/>
            <a:ext cx="10318675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조립을 시작하기 전 모든 아크릴 부품들은 비닐이 씌워져 있습니다</a:t>
            </a:r>
            <a:r>
              <a:rPr lang="en-US" altLang="ko-KR" sz="1600" b="1" dirty="0">
                <a:solidFill>
                  <a:srgbClr val="FF0000"/>
                </a:solidFill>
              </a:rPr>
              <a:t>. </a:t>
            </a:r>
            <a:r>
              <a:rPr lang="ko-KR" altLang="en-US" sz="1600" b="1" dirty="0">
                <a:solidFill>
                  <a:srgbClr val="FF0000"/>
                </a:solidFill>
              </a:rPr>
              <a:t>조립 전에 양면 모두 비닐을 벗겨 주세요</a:t>
            </a:r>
            <a:r>
              <a:rPr lang="en-US" altLang="ko-KR" sz="1600" b="1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점퍼선이나 십자 드라이버 등 날카로운 부품은 다룰 때 꼭 조심해 주세요</a:t>
            </a:r>
            <a:r>
              <a:rPr lang="en-US" altLang="ko-KR" sz="1600" b="1" dirty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6029213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서보모터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조립</a:t>
            </a:r>
          </a:p>
        </p:txBody>
      </p:sp>
      <p:pic>
        <p:nvPicPr>
          <p:cNvPr id="10241" name="_x451615464" descr="EMB000055600c79">
            <a:extLst>
              <a:ext uri="{FF2B5EF4-FFF2-40B4-BE49-F238E27FC236}">
                <a16:creationId xmlns:a16="http://schemas.microsoft.com/office/drawing/2014/main" id="{BB5012E0-889D-4F31-89EF-3854B10C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" y="1078007"/>
            <a:ext cx="3273628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180427616" descr="EMB000055600c7b">
            <a:extLst>
              <a:ext uri="{FF2B5EF4-FFF2-40B4-BE49-F238E27FC236}">
                <a16:creationId xmlns:a16="http://schemas.microsoft.com/office/drawing/2014/main" id="{CF6E1595-D017-4DA8-8F6D-E20600EC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866" y="3045169"/>
            <a:ext cx="3118034" cy="381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_x451617192" descr="EMB000055600c7d">
            <a:extLst>
              <a:ext uri="{FF2B5EF4-FFF2-40B4-BE49-F238E27FC236}">
                <a16:creationId xmlns:a16="http://schemas.microsoft.com/office/drawing/2014/main" id="{85657F58-31C8-4CDC-A790-EA94A073B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8900" y="1078007"/>
            <a:ext cx="2903639" cy="370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_x451620792" descr="EMB000055600c7f">
            <a:extLst>
              <a:ext uri="{FF2B5EF4-FFF2-40B4-BE49-F238E27FC236}">
                <a16:creationId xmlns:a16="http://schemas.microsoft.com/office/drawing/2014/main" id="{209D6185-29A6-42B3-983D-E36775B93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58300" y="3045169"/>
            <a:ext cx="2903639" cy="381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ECD9700-28AD-4A2A-B0CD-ECC4663F4254}"/>
              </a:ext>
            </a:extLst>
          </p:cNvPr>
          <p:cNvSpPr/>
          <p:nvPr/>
        </p:nvSpPr>
        <p:spPr>
          <a:xfrm>
            <a:off x="3197041" y="3070225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36E2E30-8A14-44DC-A10D-3F55D716D58B}"/>
              </a:ext>
            </a:extLst>
          </p:cNvPr>
          <p:cNvSpPr/>
          <p:nvPr/>
        </p:nvSpPr>
        <p:spPr>
          <a:xfrm>
            <a:off x="6315075" y="3070225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0164D6C-CF92-4A8B-9E2D-72FF5D9BA767}"/>
              </a:ext>
            </a:extLst>
          </p:cNvPr>
          <p:cNvSpPr/>
          <p:nvPr/>
        </p:nvSpPr>
        <p:spPr>
          <a:xfrm>
            <a:off x="9153525" y="3098800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0C9A81-5E34-45E1-A67E-49FC8AF97CA0}"/>
              </a:ext>
            </a:extLst>
          </p:cNvPr>
          <p:cNvSpPr txBox="1"/>
          <p:nvPr/>
        </p:nvSpPr>
        <p:spPr>
          <a:xfrm>
            <a:off x="47238" y="4222414"/>
            <a:ext cx="325361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사용되는 아크릴의 </a:t>
            </a:r>
            <a:br>
              <a:rPr lang="en-US" altLang="ko-KR" sz="1200" dirty="0"/>
            </a:br>
            <a:r>
              <a:rPr lang="ko-KR" altLang="en-US" sz="1200" dirty="0"/>
              <a:t>겉면 스티커를 제거합니다</a:t>
            </a:r>
            <a:r>
              <a:rPr lang="en-US" altLang="ko-KR" sz="1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D01F15-DB11-44FF-A7EB-9F683BDF5A7A}"/>
              </a:ext>
            </a:extLst>
          </p:cNvPr>
          <p:cNvSpPr txBox="1"/>
          <p:nvPr/>
        </p:nvSpPr>
        <p:spPr>
          <a:xfrm>
            <a:off x="3253074" y="2432434"/>
            <a:ext cx="32536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/>
              <a:t>서보모터와</a:t>
            </a:r>
            <a:r>
              <a:rPr lang="ko-KR" altLang="en-US" sz="1200" dirty="0"/>
              <a:t> 아크릴을 끼웁니다</a:t>
            </a:r>
            <a:r>
              <a:rPr lang="en-US" altLang="ko-KR" sz="12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1C5F85-8BF5-47F4-9D77-32B1330CB26A}"/>
              </a:ext>
            </a:extLst>
          </p:cNvPr>
          <p:cNvSpPr txBox="1"/>
          <p:nvPr/>
        </p:nvSpPr>
        <p:spPr>
          <a:xfrm>
            <a:off x="6263910" y="4805809"/>
            <a:ext cx="32536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동봉된 </a:t>
            </a:r>
            <a:r>
              <a:rPr lang="ko-KR" altLang="en-US" sz="1200" dirty="0" err="1"/>
              <a:t>케이블타이로</a:t>
            </a:r>
            <a:r>
              <a:rPr lang="ko-KR" altLang="en-US" sz="1200" dirty="0"/>
              <a:t> 끼워줍니다</a:t>
            </a:r>
            <a:r>
              <a:rPr lang="en-US" altLang="ko-KR" sz="12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568318-921E-4AA0-8DD5-92D889104634}"/>
              </a:ext>
            </a:extLst>
          </p:cNvPr>
          <p:cNvSpPr txBox="1"/>
          <p:nvPr/>
        </p:nvSpPr>
        <p:spPr>
          <a:xfrm>
            <a:off x="9083130" y="2485371"/>
            <a:ext cx="32536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/>
              <a:t>케이블타이를</a:t>
            </a:r>
            <a:r>
              <a:rPr lang="ko-KR" altLang="en-US" sz="1200" dirty="0"/>
              <a:t> 단단하게 조입니다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03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_x180452792" descr="EMB000055600c85">
            <a:extLst>
              <a:ext uri="{FF2B5EF4-FFF2-40B4-BE49-F238E27FC236}">
                <a16:creationId xmlns:a16="http://schemas.microsoft.com/office/drawing/2014/main" id="{EAC2BF89-A9D3-4C19-BF64-56CCEDBF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2"/>
          <a:stretch/>
        </p:blipFill>
        <p:spPr bwMode="auto">
          <a:xfrm>
            <a:off x="8310395" y="1202722"/>
            <a:ext cx="3671712" cy="51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_x454653088" descr="EMB000055600c83">
            <a:extLst>
              <a:ext uri="{FF2B5EF4-FFF2-40B4-BE49-F238E27FC236}">
                <a16:creationId xmlns:a16="http://schemas.microsoft.com/office/drawing/2014/main" id="{A3D32EA2-23A6-4420-883F-D18E8E3EF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80" y="2305964"/>
            <a:ext cx="3917404" cy="437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_x454658560" descr="EMB000055600c81">
            <a:extLst>
              <a:ext uri="{FF2B5EF4-FFF2-40B4-BE49-F238E27FC236}">
                <a16:creationId xmlns:a16="http://schemas.microsoft.com/office/drawing/2014/main" id="{2F174071-60AC-4007-AD6D-7A6F3DB3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" y="1202722"/>
            <a:ext cx="3924687" cy="51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신호등 조립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ECD9700-28AD-4A2A-B0CD-ECC4663F4254}"/>
              </a:ext>
            </a:extLst>
          </p:cNvPr>
          <p:cNvSpPr/>
          <p:nvPr/>
        </p:nvSpPr>
        <p:spPr>
          <a:xfrm>
            <a:off x="3918374" y="3070225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0164D6C-CF92-4A8B-9E2D-72FF5D9BA767}"/>
              </a:ext>
            </a:extLst>
          </p:cNvPr>
          <p:cNvSpPr/>
          <p:nvPr/>
        </p:nvSpPr>
        <p:spPr>
          <a:xfrm>
            <a:off x="8030067" y="3098800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0C9A81-5E34-45E1-A67E-49FC8AF97CA0}"/>
              </a:ext>
            </a:extLst>
          </p:cNvPr>
          <p:cNvSpPr txBox="1"/>
          <p:nvPr/>
        </p:nvSpPr>
        <p:spPr>
          <a:xfrm>
            <a:off x="47238" y="6195915"/>
            <a:ext cx="325361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사용되는 볼트와 너트는 </a:t>
            </a:r>
            <a:r>
              <a:rPr lang="en-US" altLang="ko-KR" sz="1200" dirty="0"/>
              <a:t>M3*8mm </a:t>
            </a:r>
            <a:r>
              <a:rPr lang="ko-KR" altLang="en-US" sz="1200" dirty="0"/>
              <a:t>볼트와</a:t>
            </a:r>
            <a:r>
              <a:rPr lang="en-US" altLang="ko-KR" sz="1200" dirty="0"/>
              <a:t> M3 </a:t>
            </a:r>
            <a:r>
              <a:rPr lang="ko-KR" altLang="en-US" sz="1200" dirty="0"/>
              <a:t>너트입니다</a:t>
            </a:r>
            <a:r>
              <a:rPr lang="en-US" altLang="ko-KR" sz="1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D01F15-DB11-44FF-A7EB-9F683BDF5A7A}"/>
              </a:ext>
            </a:extLst>
          </p:cNvPr>
          <p:cNvSpPr txBox="1"/>
          <p:nvPr/>
        </p:nvSpPr>
        <p:spPr>
          <a:xfrm>
            <a:off x="4392991" y="1719617"/>
            <a:ext cx="325361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아크릴의 길다란 홈에 </a:t>
            </a:r>
            <a:r>
              <a:rPr lang="en-US" altLang="ko-KR" sz="1200" dirty="0"/>
              <a:t>LED </a:t>
            </a:r>
            <a:r>
              <a:rPr lang="ko-KR" altLang="en-US" sz="1200" dirty="0"/>
              <a:t>모듈의 뒷면 핀이 들어가도록 자리를 잡아서 볼트를 삽입합니다</a:t>
            </a:r>
            <a:r>
              <a:rPr lang="en-US" altLang="ko-KR" sz="12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1C5F85-8BF5-47F4-9D77-32B1330CB26A}"/>
              </a:ext>
            </a:extLst>
          </p:cNvPr>
          <p:cNvSpPr txBox="1"/>
          <p:nvPr/>
        </p:nvSpPr>
        <p:spPr>
          <a:xfrm>
            <a:off x="8519442" y="6405086"/>
            <a:ext cx="32536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너트를 끼워서 단단하게 고정합니다</a:t>
            </a:r>
            <a:r>
              <a:rPr lang="en-US" altLang="ko-KR" sz="1200" dirty="0"/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EBAA2E-D53B-46CC-9464-0E08E1864A64}"/>
              </a:ext>
            </a:extLst>
          </p:cNvPr>
          <p:cNvCxnSpPr>
            <a:cxnSpLocks/>
          </p:cNvCxnSpPr>
          <p:nvPr/>
        </p:nvCxnSpPr>
        <p:spPr>
          <a:xfrm>
            <a:off x="2790825" y="2799400"/>
            <a:ext cx="116094" cy="346756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DC29EE-432A-4270-9C24-4A3C6E8A628C}"/>
              </a:ext>
            </a:extLst>
          </p:cNvPr>
          <p:cNvCxnSpPr>
            <a:cxnSpLocks/>
          </p:cNvCxnSpPr>
          <p:nvPr/>
        </p:nvCxnSpPr>
        <p:spPr>
          <a:xfrm>
            <a:off x="2752867" y="2799400"/>
            <a:ext cx="673348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F13F74-2388-4191-BBB2-BD5BBDE5F451}"/>
              </a:ext>
            </a:extLst>
          </p:cNvPr>
          <p:cNvCxnSpPr>
            <a:cxnSpLocks/>
          </p:cNvCxnSpPr>
          <p:nvPr/>
        </p:nvCxnSpPr>
        <p:spPr>
          <a:xfrm>
            <a:off x="3305317" y="2799400"/>
            <a:ext cx="185751" cy="346756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1432BD5-EC2C-4AAB-B632-0FC7F954BF3E}"/>
              </a:ext>
            </a:extLst>
          </p:cNvPr>
          <p:cNvCxnSpPr>
            <a:cxnSpLocks/>
          </p:cNvCxnSpPr>
          <p:nvPr/>
        </p:nvCxnSpPr>
        <p:spPr>
          <a:xfrm>
            <a:off x="3069574" y="3014367"/>
            <a:ext cx="23218" cy="47394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D0D9CB3-6153-4697-B5CB-EA5AF92D814D}"/>
              </a:ext>
            </a:extLst>
          </p:cNvPr>
          <p:cNvCxnSpPr>
            <a:cxnSpLocks/>
          </p:cNvCxnSpPr>
          <p:nvPr/>
        </p:nvCxnSpPr>
        <p:spPr>
          <a:xfrm>
            <a:off x="3093386" y="3412829"/>
            <a:ext cx="156727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7FF82F-9828-452A-AACF-E89E97CDBE85}"/>
              </a:ext>
            </a:extLst>
          </p:cNvPr>
          <p:cNvCxnSpPr>
            <a:cxnSpLocks/>
          </p:cNvCxnSpPr>
          <p:nvPr/>
        </p:nvCxnSpPr>
        <p:spPr>
          <a:xfrm>
            <a:off x="3069574" y="3014367"/>
            <a:ext cx="165434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480A75F-06C8-41B9-B265-D33292103098}"/>
              </a:ext>
            </a:extLst>
          </p:cNvPr>
          <p:cNvCxnSpPr>
            <a:cxnSpLocks/>
          </p:cNvCxnSpPr>
          <p:nvPr/>
        </p:nvCxnSpPr>
        <p:spPr>
          <a:xfrm>
            <a:off x="3210068" y="3014367"/>
            <a:ext cx="23219" cy="47394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984B2C1B-A523-4357-ABFE-54A886EC7629}"/>
              </a:ext>
            </a:extLst>
          </p:cNvPr>
          <p:cNvSpPr/>
          <p:nvPr/>
        </p:nvSpPr>
        <p:spPr>
          <a:xfrm>
            <a:off x="2915952" y="2913752"/>
            <a:ext cx="116094" cy="119660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2F33BA7-9F79-4CAD-AF86-2D72A4850BBB}"/>
              </a:ext>
            </a:extLst>
          </p:cNvPr>
          <p:cNvSpPr/>
          <p:nvPr/>
        </p:nvSpPr>
        <p:spPr>
          <a:xfrm>
            <a:off x="2940986" y="3431084"/>
            <a:ext cx="134700" cy="11965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FED045-638E-43D9-903E-1CB46FD577FB}"/>
              </a:ext>
            </a:extLst>
          </p:cNvPr>
          <p:cNvSpPr txBox="1"/>
          <p:nvPr/>
        </p:nvSpPr>
        <p:spPr>
          <a:xfrm>
            <a:off x="8519442" y="5043011"/>
            <a:ext cx="32536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/>
              <a:t>볼트와 너트로 고정시킨 모습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옆면</a:t>
            </a:r>
            <a:r>
              <a:rPr lang="en-US" altLang="ko-KR" sz="1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2497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_x454656256" descr="EMB000055600c89">
            <a:extLst>
              <a:ext uri="{FF2B5EF4-FFF2-40B4-BE49-F238E27FC236}">
                <a16:creationId xmlns:a16="http://schemas.microsoft.com/office/drawing/2014/main" id="{375B0DA0-88A7-44CF-9432-CD5E9BFAF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928" y="2105045"/>
            <a:ext cx="4428789" cy="463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_x454658272" descr="DRW000055600c95">
            <a:extLst>
              <a:ext uri="{FF2B5EF4-FFF2-40B4-BE49-F238E27FC236}">
                <a16:creationId xmlns:a16="http://schemas.microsoft.com/office/drawing/2014/main" id="{D0B5DF63-BD60-4992-9702-09E3E600B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266" y="1237962"/>
            <a:ext cx="3957833" cy="41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_x180430640" descr="EMB000055600c87">
            <a:extLst>
              <a:ext uri="{FF2B5EF4-FFF2-40B4-BE49-F238E27FC236}">
                <a16:creationId xmlns:a16="http://schemas.microsoft.com/office/drawing/2014/main" id="{DBA86CEC-E0EF-43CC-9D8A-E6D57525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" y="1237963"/>
            <a:ext cx="3957840" cy="413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50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프레임 조립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ECD9700-28AD-4A2A-B0CD-ECC4663F4254}"/>
              </a:ext>
            </a:extLst>
          </p:cNvPr>
          <p:cNvSpPr/>
          <p:nvPr/>
        </p:nvSpPr>
        <p:spPr>
          <a:xfrm>
            <a:off x="3918374" y="3070225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0164D6C-CF92-4A8B-9E2D-72FF5D9BA767}"/>
              </a:ext>
            </a:extLst>
          </p:cNvPr>
          <p:cNvSpPr/>
          <p:nvPr/>
        </p:nvSpPr>
        <p:spPr>
          <a:xfrm>
            <a:off x="8030067" y="3098800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0C9A81-5E34-45E1-A67E-49FC8AF97CA0}"/>
              </a:ext>
            </a:extLst>
          </p:cNvPr>
          <p:cNvSpPr txBox="1"/>
          <p:nvPr/>
        </p:nvSpPr>
        <p:spPr>
          <a:xfrm>
            <a:off x="285363" y="5377570"/>
            <a:ext cx="3253618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아크릴 프레임과 </a:t>
            </a:r>
            <a:r>
              <a:rPr lang="en-US" altLang="ko-KR" sz="1200" dirty="0"/>
              <a:t>6</a:t>
            </a:r>
            <a:r>
              <a:rPr lang="ko-KR" altLang="en-US" sz="1200" dirty="0"/>
              <a:t>면 너트에 사용되는 볼트는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en-US" altLang="ko-KR" sz="1200" dirty="0"/>
              <a:t>M3*6mm</a:t>
            </a:r>
            <a:r>
              <a:rPr lang="ko-KR" altLang="en-US" sz="1200" dirty="0"/>
              <a:t> 입니다</a:t>
            </a:r>
            <a:r>
              <a:rPr lang="en-US" altLang="ko-KR" sz="1200" dirty="0"/>
              <a:t>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D01F15-DB11-44FF-A7EB-9F683BDF5A7A}"/>
              </a:ext>
            </a:extLst>
          </p:cNvPr>
          <p:cNvSpPr txBox="1"/>
          <p:nvPr/>
        </p:nvSpPr>
        <p:spPr>
          <a:xfrm>
            <a:off x="4392991" y="1493467"/>
            <a:ext cx="3253618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신호등 프레임 아래쪽에 </a:t>
            </a:r>
            <a:r>
              <a:rPr lang="en-US" altLang="ko-KR" sz="1200" dirty="0"/>
              <a:t>6</a:t>
            </a:r>
            <a:r>
              <a:rPr lang="ko-KR" altLang="en-US" sz="1200" dirty="0"/>
              <a:t>면 너트를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볼트로 조립합니다</a:t>
            </a:r>
            <a:r>
              <a:rPr lang="en-US" altLang="ko-KR" sz="1200" dirty="0"/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1C5F85-8BF5-47F4-9D77-32B1330CB26A}"/>
              </a:ext>
            </a:extLst>
          </p:cNvPr>
          <p:cNvSpPr txBox="1"/>
          <p:nvPr/>
        </p:nvSpPr>
        <p:spPr>
          <a:xfrm>
            <a:off x="8519442" y="5367958"/>
            <a:ext cx="3253618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밑면 아크릴과 신호등 프레임을 홈에 끼우고 </a:t>
            </a:r>
            <a:r>
              <a:rPr lang="en-US" altLang="ko-KR" sz="1200" dirty="0"/>
              <a:t>6</a:t>
            </a:r>
            <a:r>
              <a:rPr lang="ko-KR" altLang="en-US" sz="1200" dirty="0"/>
              <a:t>면 너트와 볼트로 조립합니다</a:t>
            </a:r>
            <a:r>
              <a:rPr lang="en-US" altLang="ko-KR" sz="1200" dirty="0"/>
              <a:t>. 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5E7A2B8-7717-42E3-95E0-8FA69806495E}"/>
              </a:ext>
            </a:extLst>
          </p:cNvPr>
          <p:cNvSpPr/>
          <p:nvPr/>
        </p:nvSpPr>
        <p:spPr>
          <a:xfrm>
            <a:off x="6215964" y="5596608"/>
            <a:ext cx="1621241" cy="392796"/>
          </a:xfrm>
          <a:prstGeom prst="wedgeRectCallout">
            <a:avLst>
              <a:gd name="adj1" fmla="val -47956"/>
              <a:gd name="adj2" fmla="val -340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M3*6mm </a:t>
            </a:r>
            <a:r>
              <a:rPr lang="ko-KR" altLang="en-US" sz="1400" dirty="0"/>
              <a:t>볼트</a:t>
            </a:r>
          </a:p>
        </p:txBody>
      </p:sp>
    </p:spTree>
    <p:extLst>
      <p:ext uri="{BB962C8B-B14F-4D97-AF65-F5344CB8AC3E}">
        <p14:creationId xmlns:p14="http://schemas.microsoft.com/office/powerpoint/2010/main" val="293674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_x454284136" descr="EMB000055600ca0">
            <a:extLst>
              <a:ext uri="{FF2B5EF4-FFF2-40B4-BE49-F238E27FC236}">
                <a16:creationId xmlns:a16="http://schemas.microsoft.com/office/drawing/2014/main" id="{E1F4B87E-645B-4A24-8CB1-202FBE7BE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55" y="1237962"/>
            <a:ext cx="4315955" cy="453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50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프레임 조립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0C9A81-5E34-45E1-A67E-49FC8AF97CA0}"/>
              </a:ext>
            </a:extLst>
          </p:cNvPr>
          <p:cNvSpPr txBox="1"/>
          <p:nvPr/>
        </p:nvSpPr>
        <p:spPr>
          <a:xfrm>
            <a:off x="285363" y="5780795"/>
            <a:ext cx="3253618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/>
              <a:t>6</a:t>
            </a:r>
            <a:r>
              <a:rPr lang="ko-KR" altLang="en-US" sz="1200" dirty="0"/>
              <a:t>면 너트와 </a:t>
            </a:r>
            <a:r>
              <a:rPr lang="ko-KR" altLang="en-US" sz="1200" dirty="0" err="1"/>
              <a:t>서보모터</a:t>
            </a:r>
            <a:r>
              <a:rPr lang="ko-KR" altLang="en-US" sz="1200" dirty="0"/>
              <a:t> 아크릴을 조립합니다</a:t>
            </a:r>
            <a:r>
              <a:rPr lang="en-US" altLang="ko-KR" sz="1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D01F15-DB11-44FF-A7EB-9F683BDF5A7A}"/>
              </a:ext>
            </a:extLst>
          </p:cNvPr>
          <p:cNvSpPr txBox="1"/>
          <p:nvPr/>
        </p:nvSpPr>
        <p:spPr>
          <a:xfrm>
            <a:off x="4392991" y="1493467"/>
            <a:ext cx="325361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밑면 프레임에 </a:t>
            </a:r>
            <a:r>
              <a:rPr lang="ko-KR" altLang="en-US" sz="1200" dirty="0" err="1"/>
              <a:t>서보모터</a:t>
            </a:r>
            <a:r>
              <a:rPr lang="ko-KR" altLang="en-US" sz="1200" dirty="0"/>
              <a:t> 아크릴을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홈에 끼우고 볼트로 조립합니다</a:t>
            </a:r>
            <a:r>
              <a:rPr lang="en-US" altLang="ko-KR" sz="1200" dirty="0"/>
              <a:t>.</a:t>
            </a:r>
          </a:p>
        </p:txBody>
      </p:sp>
      <p:pic>
        <p:nvPicPr>
          <p:cNvPr id="13315" name="_x454284856" descr="EMB000055600c9f">
            <a:extLst>
              <a:ext uri="{FF2B5EF4-FFF2-40B4-BE49-F238E27FC236}">
                <a16:creationId xmlns:a16="http://schemas.microsoft.com/office/drawing/2014/main" id="{010DB90D-97DD-4ABE-B813-1FBED31BE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9" y="2598461"/>
            <a:ext cx="4052854" cy="42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_x454284280" descr="EMB000055600ca1">
            <a:extLst>
              <a:ext uri="{FF2B5EF4-FFF2-40B4-BE49-F238E27FC236}">
                <a16:creationId xmlns:a16="http://schemas.microsoft.com/office/drawing/2014/main" id="{AB811DDF-393E-4F96-A258-9DA87216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799" y="1237962"/>
            <a:ext cx="4038108" cy="474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0164D6C-CF92-4A8B-9E2D-72FF5D9BA767}"/>
              </a:ext>
            </a:extLst>
          </p:cNvPr>
          <p:cNvSpPr/>
          <p:nvPr/>
        </p:nvSpPr>
        <p:spPr>
          <a:xfrm>
            <a:off x="8030067" y="3098800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ECD9700-28AD-4A2A-B0CD-ECC4663F4254}"/>
              </a:ext>
            </a:extLst>
          </p:cNvPr>
          <p:cNvSpPr/>
          <p:nvPr/>
        </p:nvSpPr>
        <p:spPr>
          <a:xfrm>
            <a:off x="3918374" y="3070225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5035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정지선 차단기 출력물 조립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0C9A81-5E34-45E1-A67E-49FC8AF97CA0}"/>
              </a:ext>
            </a:extLst>
          </p:cNvPr>
          <p:cNvSpPr txBox="1"/>
          <p:nvPr/>
        </p:nvSpPr>
        <p:spPr>
          <a:xfrm>
            <a:off x="47238" y="4222414"/>
            <a:ext cx="325361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정지선 차단기 출력물은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가위</a:t>
            </a:r>
            <a:r>
              <a:rPr lang="en-US" altLang="ko-KR" sz="1200" dirty="0"/>
              <a:t>(</a:t>
            </a:r>
            <a:r>
              <a:rPr lang="ko-KR" altLang="en-US" sz="1200" dirty="0"/>
              <a:t>또는 </a:t>
            </a:r>
            <a:r>
              <a:rPr lang="ko-KR" altLang="en-US" sz="1200" dirty="0" err="1"/>
              <a:t>커터칼</a:t>
            </a:r>
            <a:r>
              <a:rPr lang="en-US" altLang="ko-KR" sz="1200" dirty="0"/>
              <a:t>)</a:t>
            </a:r>
            <a:r>
              <a:rPr lang="ko-KR" altLang="en-US" sz="1200" dirty="0"/>
              <a:t>로  자릅니다</a:t>
            </a:r>
            <a:r>
              <a:rPr lang="en-US" altLang="ko-KR" sz="12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D01F15-DB11-44FF-A7EB-9F683BDF5A7A}"/>
              </a:ext>
            </a:extLst>
          </p:cNvPr>
          <p:cNvSpPr txBox="1"/>
          <p:nvPr/>
        </p:nvSpPr>
        <p:spPr>
          <a:xfrm>
            <a:off x="3253074" y="2432434"/>
            <a:ext cx="325361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/>
              <a:t>서보모터</a:t>
            </a:r>
            <a:r>
              <a:rPr lang="ko-KR" altLang="en-US" sz="1200" dirty="0"/>
              <a:t> 날개에 양면 테이프의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한쪽면을 부착합니다</a:t>
            </a:r>
            <a:r>
              <a:rPr lang="en-US" altLang="ko-KR" sz="1200" dirty="0"/>
              <a:t>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1C5F85-8BF5-47F4-9D77-32B1330CB26A}"/>
              </a:ext>
            </a:extLst>
          </p:cNvPr>
          <p:cNvSpPr txBox="1"/>
          <p:nvPr/>
        </p:nvSpPr>
        <p:spPr>
          <a:xfrm>
            <a:off x="6263910" y="3588806"/>
            <a:ext cx="325361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양면테이프를 </a:t>
            </a:r>
            <a:r>
              <a:rPr lang="ko-KR" altLang="en-US" sz="1200" dirty="0" err="1"/>
              <a:t>붙힌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서보모터</a:t>
            </a:r>
            <a:r>
              <a:rPr lang="ko-KR" altLang="en-US" sz="1200" dirty="0"/>
              <a:t> 날개를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정지선 출력물에 붙입니다</a:t>
            </a:r>
            <a:r>
              <a:rPr lang="en-US" altLang="ko-KR" sz="12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568318-921E-4AA0-8DD5-92D889104634}"/>
              </a:ext>
            </a:extLst>
          </p:cNvPr>
          <p:cNvSpPr txBox="1"/>
          <p:nvPr/>
        </p:nvSpPr>
        <p:spPr>
          <a:xfrm>
            <a:off x="9083130" y="2485371"/>
            <a:ext cx="3253618" cy="33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정지선 출력물을 </a:t>
            </a:r>
            <a:r>
              <a:rPr lang="ko-KR" altLang="en-US" sz="1200" dirty="0" err="1"/>
              <a:t>서보모터에</a:t>
            </a:r>
            <a:r>
              <a:rPr lang="ko-KR" altLang="en-US" sz="1200" dirty="0"/>
              <a:t> 부착합니다</a:t>
            </a:r>
            <a:r>
              <a:rPr lang="en-US" altLang="ko-KR" sz="1200" dirty="0"/>
              <a:t>.</a:t>
            </a:r>
          </a:p>
        </p:txBody>
      </p:sp>
      <p:pic>
        <p:nvPicPr>
          <p:cNvPr id="14340" name="_x451596768" descr="EMB000055600ca8">
            <a:extLst>
              <a:ext uri="{FF2B5EF4-FFF2-40B4-BE49-F238E27FC236}">
                <a16:creationId xmlns:a16="http://schemas.microsoft.com/office/drawing/2014/main" id="{77B679A6-D9F1-4AA1-BA5F-C0E71491B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" y="1336286"/>
            <a:ext cx="3257101" cy="28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_x451596912" descr="EMB000055600ca9">
            <a:extLst>
              <a:ext uri="{FF2B5EF4-FFF2-40B4-BE49-F238E27FC236}">
                <a16:creationId xmlns:a16="http://schemas.microsoft.com/office/drawing/2014/main" id="{7AC4DF06-F26D-4146-91C6-C9E65F8E4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53" y="3065782"/>
            <a:ext cx="3072397" cy="19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_x451597632" descr="EMB000055600caa">
            <a:extLst>
              <a:ext uri="{FF2B5EF4-FFF2-40B4-BE49-F238E27FC236}">
                <a16:creationId xmlns:a16="http://schemas.microsoft.com/office/drawing/2014/main" id="{9A138AAC-B778-4DE3-BA8D-DC9127A0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69" y="1887640"/>
            <a:ext cx="2786673" cy="15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_x451597200" descr="EMB000055600cab">
            <a:extLst>
              <a:ext uri="{FF2B5EF4-FFF2-40B4-BE49-F238E27FC236}">
                <a16:creationId xmlns:a16="http://schemas.microsoft.com/office/drawing/2014/main" id="{0F8653B5-51DB-4297-9C97-6FCEA0037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672" y="3121854"/>
            <a:ext cx="2825656" cy="171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ECD9700-28AD-4A2A-B0CD-ECC4663F4254}"/>
              </a:ext>
            </a:extLst>
          </p:cNvPr>
          <p:cNvSpPr/>
          <p:nvPr/>
        </p:nvSpPr>
        <p:spPr>
          <a:xfrm>
            <a:off x="3197041" y="3070225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36E2E30-8A14-44DC-A10D-3F55D716D58B}"/>
              </a:ext>
            </a:extLst>
          </p:cNvPr>
          <p:cNvSpPr/>
          <p:nvPr/>
        </p:nvSpPr>
        <p:spPr>
          <a:xfrm>
            <a:off x="6315075" y="3070225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0164D6C-CF92-4A8B-9E2D-72FF5D9BA767}"/>
              </a:ext>
            </a:extLst>
          </p:cNvPr>
          <p:cNvSpPr/>
          <p:nvPr/>
        </p:nvSpPr>
        <p:spPr>
          <a:xfrm>
            <a:off x="9153525" y="3098800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4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미니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브레드보드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조립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D01F15-DB11-44FF-A7EB-9F683BDF5A7A}"/>
              </a:ext>
            </a:extLst>
          </p:cNvPr>
          <p:cNvSpPr txBox="1"/>
          <p:nvPr/>
        </p:nvSpPr>
        <p:spPr>
          <a:xfrm>
            <a:off x="4392991" y="1957546"/>
            <a:ext cx="3253618" cy="611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미니 </a:t>
            </a:r>
            <a:r>
              <a:rPr lang="ko-KR" altLang="en-US" sz="1200" dirty="0" err="1"/>
              <a:t>브레도브드의</a:t>
            </a:r>
            <a:r>
              <a:rPr lang="ko-KR" altLang="en-US" sz="1200" dirty="0"/>
              <a:t> 뒷면 종이를 제거하고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밑면 아크릴에 오른쪽 사진과 같이 붙입니다</a:t>
            </a:r>
            <a:r>
              <a:rPr lang="en-US" altLang="ko-KR" sz="1200" dirty="0"/>
              <a:t>. </a:t>
            </a:r>
          </a:p>
        </p:txBody>
      </p:sp>
      <p:pic>
        <p:nvPicPr>
          <p:cNvPr id="15363" name="_x180461648" descr="EMB000055600cb0">
            <a:extLst>
              <a:ext uri="{FF2B5EF4-FFF2-40B4-BE49-F238E27FC236}">
                <a16:creationId xmlns:a16="http://schemas.microsoft.com/office/drawing/2014/main" id="{360BFB2C-9942-4D0C-85F2-A57553844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3" y="1242460"/>
            <a:ext cx="3760395" cy="397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_x180460928" descr="EMB000055600cb1">
            <a:extLst>
              <a:ext uri="{FF2B5EF4-FFF2-40B4-BE49-F238E27FC236}">
                <a16:creationId xmlns:a16="http://schemas.microsoft.com/office/drawing/2014/main" id="{790A9B9C-446C-4ECE-B328-22EDFD365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37" y="2569124"/>
            <a:ext cx="4032056" cy="42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_x180461864" descr="EMB000055600cb2">
            <a:extLst>
              <a:ext uri="{FF2B5EF4-FFF2-40B4-BE49-F238E27FC236}">
                <a16:creationId xmlns:a16="http://schemas.microsoft.com/office/drawing/2014/main" id="{FEEDF9C3-A475-4D3B-B39C-E4F81D0E0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892" y="1242953"/>
            <a:ext cx="3978289" cy="420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0164D6C-CF92-4A8B-9E2D-72FF5D9BA767}"/>
              </a:ext>
            </a:extLst>
          </p:cNvPr>
          <p:cNvSpPr/>
          <p:nvPr/>
        </p:nvSpPr>
        <p:spPr>
          <a:xfrm>
            <a:off x="8030067" y="3098800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ECD9700-28AD-4A2A-B0CD-ECC4663F4254}"/>
              </a:ext>
            </a:extLst>
          </p:cNvPr>
          <p:cNvSpPr/>
          <p:nvPr/>
        </p:nvSpPr>
        <p:spPr>
          <a:xfrm>
            <a:off x="3918374" y="3070225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6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479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   차 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440154" y="2230106"/>
            <a:ext cx="2695289" cy="690146"/>
            <a:chOff x="440154" y="2095500"/>
            <a:chExt cx="2695289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1883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사물인터넷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40154" y="3083927"/>
            <a:ext cx="4735912" cy="690146"/>
            <a:chOff x="440154" y="2095500"/>
            <a:chExt cx="4735912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3924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사물인터넷 </a:t>
              </a:r>
              <a:r>
                <a:rPr lang="en-US" altLang="ko-KR" sz="2800" spc="-150" dirty="0"/>
                <a:t>3</a:t>
              </a:r>
              <a:r>
                <a:rPr lang="ko-KR" altLang="en-US" sz="2800" spc="-150" dirty="0"/>
                <a:t>대 주요기술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440154" y="3937748"/>
            <a:ext cx="4134786" cy="690146"/>
            <a:chOff x="440154" y="2095500"/>
            <a:chExt cx="4134786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3323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사물인터넷 응용분야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40154" y="4790886"/>
            <a:ext cx="5654432" cy="690146"/>
            <a:chOff x="440154" y="2095500"/>
            <a:chExt cx="5654432" cy="6901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61448" y="2117408"/>
              <a:ext cx="447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48429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err="1"/>
                <a:t>아두이노</a:t>
              </a:r>
              <a:r>
                <a:rPr lang="ko-KR" altLang="en-US" sz="2800" spc="-150" dirty="0"/>
                <a:t> 스마트 신호등 만들기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2B748D-3A8A-44D3-A375-52D0977EB2D9}"/>
              </a:ext>
            </a:extLst>
          </p:cNvPr>
          <p:cNvGrpSpPr/>
          <p:nvPr/>
        </p:nvGrpSpPr>
        <p:grpSpPr>
          <a:xfrm>
            <a:off x="440154" y="5652011"/>
            <a:ext cx="4974759" cy="690146"/>
            <a:chOff x="440154" y="2095500"/>
            <a:chExt cx="4974759" cy="69014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000CE22-46E1-470C-8A27-98421897BA87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ACCBE2-00CC-472D-80BC-AA040309AB50}"/>
                </a:ext>
              </a:extLst>
            </p:cNvPr>
            <p:cNvSpPr txBox="1"/>
            <p:nvPr/>
          </p:nvSpPr>
          <p:spPr>
            <a:xfrm>
              <a:off x="561448" y="2117408"/>
              <a:ext cx="447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744E3B-9846-463C-950B-4E6456DFAAB1}"/>
                </a:ext>
              </a:extLst>
            </p:cNvPr>
            <p:cNvSpPr txBox="1"/>
            <p:nvPr/>
          </p:nvSpPr>
          <p:spPr>
            <a:xfrm>
              <a:off x="1251594" y="2178963"/>
              <a:ext cx="4163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/>
                <a:t>토론으로 기르는 생각의 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_x451597200" descr="EMB000055600cb9">
            <a:extLst>
              <a:ext uri="{FF2B5EF4-FFF2-40B4-BE49-F238E27FC236}">
                <a16:creationId xmlns:a16="http://schemas.microsoft.com/office/drawing/2014/main" id="{014102EE-6B79-4DFA-94AA-BB393261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892" y="1322833"/>
            <a:ext cx="3978290" cy="386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_x451597776" descr="EMB000055600cb8">
            <a:extLst>
              <a:ext uri="{FF2B5EF4-FFF2-40B4-BE49-F238E27FC236}">
                <a16:creationId xmlns:a16="http://schemas.microsoft.com/office/drawing/2014/main" id="{1D2CF987-EBCC-42D4-BF22-9183292F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82" y="2569124"/>
            <a:ext cx="4030011" cy="42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_x451598064" descr="EMB000055600cb7">
            <a:extLst>
              <a:ext uri="{FF2B5EF4-FFF2-40B4-BE49-F238E27FC236}">
                <a16:creationId xmlns:a16="http://schemas.microsoft.com/office/drawing/2014/main" id="{2A74E483-3BB3-4641-BF4D-3D2481033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3" y="1237964"/>
            <a:ext cx="3760389" cy="397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21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택트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스위치 모듈 조립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D01F15-DB11-44FF-A7EB-9F683BDF5A7A}"/>
              </a:ext>
            </a:extLst>
          </p:cNvPr>
          <p:cNvSpPr txBox="1"/>
          <p:nvPr/>
        </p:nvSpPr>
        <p:spPr>
          <a:xfrm>
            <a:off x="4392991" y="1680547"/>
            <a:ext cx="3253618" cy="888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/>
              <a:t>택트</a:t>
            </a:r>
            <a:r>
              <a:rPr lang="ko-KR" altLang="en-US" sz="1200" dirty="0"/>
              <a:t> 스위치 모듈 뒷면에 양면테이프를 붙이고 오른쪽 그림과 같이 </a:t>
            </a:r>
            <a:r>
              <a:rPr lang="ko-KR" altLang="en-US" sz="1200" dirty="0" err="1"/>
              <a:t>택트스위치를</a:t>
            </a:r>
            <a:r>
              <a:rPr lang="ko-KR" altLang="en-US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밑면 아크릴 프레임에 붙입니다</a:t>
            </a:r>
            <a:r>
              <a:rPr lang="en-US" altLang="ko-KR" sz="1200" dirty="0"/>
              <a:t>. 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0164D6C-CF92-4A8B-9E2D-72FF5D9BA767}"/>
              </a:ext>
            </a:extLst>
          </p:cNvPr>
          <p:cNvSpPr/>
          <p:nvPr/>
        </p:nvSpPr>
        <p:spPr>
          <a:xfrm>
            <a:off x="8030067" y="3098800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ECD9700-28AD-4A2A-B0CD-ECC4663F4254}"/>
              </a:ext>
            </a:extLst>
          </p:cNvPr>
          <p:cNvSpPr/>
          <p:nvPr/>
        </p:nvSpPr>
        <p:spPr>
          <a:xfrm>
            <a:off x="3918374" y="3070225"/>
            <a:ext cx="247650" cy="37147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0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점퍼선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연결</a:t>
            </a:r>
          </a:p>
        </p:txBody>
      </p:sp>
      <p:pic>
        <p:nvPicPr>
          <p:cNvPr id="17409" name="_x451616112" descr="EMB000055600cbd">
            <a:extLst>
              <a:ext uri="{FF2B5EF4-FFF2-40B4-BE49-F238E27FC236}">
                <a16:creationId xmlns:a16="http://schemas.microsoft.com/office/drawing/2014/main" id="{37B6357C-4410-4CE8-9C85-75A8DA4F3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1" y="1395127"/>
            <a:ext cx="6896436" cy="505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_x451616832" descr="EMB000055600cc0">
            <a:extLst>
              <a:ext uri="{FF2B5EF4-FFF2-40B4-BE49-F238E27FC236}">
                <a16:creationId xmlns:a16="http://schemas.microsoft.com/office/drawing/2014/main" id="{4680B87C-DAFC-446D-9B1E-043788B5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07" y="2074489"/>
            <a:ext cx="4071551" cy="369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743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451596120" descr="EMB000055600cdd">
            <a:extLst>
              <a:ext uri="{FF2B5EF4-FFF2-40B4-BE49-F238E27FC236}">
                <a16:creationId xmlns:a16="http://schemas.microsoft.com/office/drawing/2014/main" id="{D8B5F774-C55B-425A-9EA6-4B85851C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38" y="2121787"/>
            <a:ext cx="5535828" cy="33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5261A1-59FE-4631-AC65-FBC760F84111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0E358-EF58-468E-8DED-B78934C91FAF}"/>
              </a:ext>
            </a:extLst>
          </p:cNvPr>
          <p:cNvSpPr txBox="1"/>
          <p:nvPr/>
        </p:nvSpPr>
        <p:spPr>
          <a:xfrm>
            <a:off x="863600" y="285462"/>
            <a:ext cx="4624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신호등 키트 스케치 코드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86921D0-5036-489D-86F5-0C0E24A6A6E8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3" name="_x451596120" descr="EMB000055600cd8">
            <a:extLst>
              <a:ext uri="{FF2B5EF4-FFF2-40B4-BE49-F238E27FC236}">
                <a16:creationId xmlns:a16="http://schemas.microsoft.com/office/drawing/2014/main" id="{838B0CC0-53F4-4AEC-A3B4-394A5968C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2" y="1163823"/>
            <a:ext cx="5466992" cy="428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185222B-3BC4-4302-B206-1F31BF52EC36}"/>
              </a:ext>
            </a:extLst>
          </p:cNvPr>
          <p:cNvSpPr/>
          <p:nvPr/>
        </p:nvSpPr>
        <p:spPr>
          <a:xfrm>
            <a:off x="2610728" y="5878841"/>
            <a:ext cx="6970544" cy="888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/>
              <a:t>setup() </a:t>
            </a:r>
            <a:r>
              <a:rPr lang="ko-KR" altLang="en-US" sz="1200" dirty="0"/>
              <a:t>함수에서 </a:t>
            </a:r>
            <a:r>
              <a:rPr lang="ko-KR" altLang="en-US" sz="1200" dirty="0" err="1"/>
              <a:t>서보</a:t>
            </a:r>
            <a:r>
              <a:rPr lang="ko-KR" altLang="en-US" sz="1200" dirty="0"/>
              <a:t> 객체 및 각 입출력 핀을 설정하고 </a:t>
            </a:r>
            <a:r>
              <a:rPr lang="en-US" altLang="ko-KR" sz="1200" dirty="0"/>
              <a:t>loop() </a:t>
            </a:r>
            <a:r>
              <a:rPr lang="ko-KR" altLang="en-US" sz="1200" dirty="0"/>
              <a:t>함수로 넘어갑니다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/>
              <a:t>loop() </a:t>
            </a:r>
            <a:r>
              <a:rPr lang="ko-KR" altLang="en-US" sz="1200" dirty="0"/>
              <a:t>함수에서는 각 스위치 입력에 따라서 신호등 신호가 바뀌고 차단바가 동작하도록 합니다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https://github.com/bbogle/smart_traffic_light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에서 다운로드 받아 </a:t>
            </a:r>
            <a:r>
              <a:rPr lang="ko-KR" altLang="en-US" sz="1200" dirty="0" err="1"/>
              <a:t>아두이노에</a:t>
            </a:r>
            <a:r>
              <a:rPr lang="ko-KR" altLang="en-US" sz="1200" dirty="0"/>
              <a:t> 업로드합니다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6419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mkorea.net/wp-content/uploads/2019/06/stock.adobe2_.png">
            <a:extLst>
              <a:ext uri="{FF2B5EF4-FFF2-40B4-BE49-F238E27FC236}">
                <a16:creationId xmlns:a16="http://schemas.microsoft.com/office/drawing/2014/main" id="{3397D331-630B-4414-B661-A1DB62A78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9125" y="0"/>
            <a:ext cx="130268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1D307E5-5280-4F48-BC00-E275F1CD1B77}"/>
              </a:ext>
            </a:extLst>
          </p:cNvPr>
          <p:cNvGrpSpPr/>
          <p:nvPr/>
        </p:nvGrpSpPr>
        <p:grpSpPr>
          <a:xfrm>
            <a:off x="1760955" y="186155"/>
            <a:ext cx="4335045" cy="1151690"/>
            <a:chOff x="3792955" y="2747211"/>
            <a:chExt cx="4335045" cy="11516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52BDBD4-CA02-4D68-A1B5-951D0166F2A1}"/>
                </a:ext>
              </a:extLst>
            </p:cNvPr>
            <p:cNvSpPr/>
            <p:nvPr/>
          </p:nvSpPr>
          <p:spPr>
            <a:xfrm>
              <a:off x="3792955" y="2747211"/>
              <a:ext cx="4335045" cy="1151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1F4567-BA9C-49C3-B5F9-1275F55A02EC}"/>
                </a:ext>
              </a:extLst>
            </p:cNvPr>
            <p:cNvSpPr txBox="1"/>
            <p:nvPr/>
          </p:nvSpPr>
          <p:spPr>
            <a:xfrm>
              <a:off x="4067238" y="3109221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사물인터넷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876CAE-382E-4F61-8810-CD0CF7C33BAF}"/>
              </a:ext>
            </a:extLst>
          </p:cNvPr>
          <p:cNvSpPr/>
          <p:nvPr/>
        </p:nvSpPr>
        <p:spPr>
          <a:xfrm>
            <a:off x="863600" y="1480800"/>
            <a:ext cx="4862623" cy="49795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_x275321448" descr="EMB000055600c64">
            <a:extLst>
              <a:ext uri="{FF2B5EF4-FFF2-40B4-BE49-F238E27FC236}">
                <a16:creationId xmlns:a16="http://schemas.microsoft.com/office/drawing/2014/main" id="{36391D1C-06EB-41B9-83A7-83877963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15" y="2252381"/>
            <a:ext cx="4756442" cy="349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AC8A67-4A27-401A-8978-900DE7EB9EE9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C5BD39-44F6-48EC-B7DE-1D7EEE27A1D0}"/>
              </a:ext>
            </a:extLst>
          </p:cNvPr>
          <p:cNvSpPr/>
          <p:nvPr/>
        </p:nvSpPr>
        <p:spPr>
          <a:xfrm>
            <a:off x="6356402" y="325690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ED81CF-3D8B-44E9-B52D-81B3D0D3984C}"/>
              </a:ext>
            </a:extLst>
          </p:cNvPr>
          <p:cNvSpPr/>
          <p:nvPr/>
        </p:nvSpPr>
        <p:spPr>
          <a:xfrm>
            <a:off x="6364309" y="49508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990CB-903B-4AE0-89AC-17CE2D422A08}"/>
              </a:ext>
            </a:extLst>
          </p:cNvPr>
          <p:cNvSpPr txBox="1"/>
          <p:nvPr/>
        </p:nvSpPr>
        <p:spPr>
          <a:xfrm>
            <a:off x="6572414" y="189843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06192-A155-4F6C-B1B2-D83F914DFE5B}"/>
              </a:ext>
            </a:extLst>
          </p:cNvPr>
          <p:cNvSpPr txBox="1"/>
          <p:nvPr/>
        </p:nvSpPr>
        <p:spPr>
          <a:xfrm>
            <a:off x="6095999" y="1498391"/>
            <a:ext cx="5832389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인터넷을 기반으로 모든 사물을 연결하여 사람과 사물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사물간의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정보를 상호 소통하는 지능형 기술 및 서비스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5365D-637C-463C-888F-00B586AA8594}"/>
              </a:ext>
            </a:extLst>
          </p:cNvPr>
          <p:cNvSpPr txBox="1"/>
          <p:nvPr/>
        </p:nvSpPr>
        <p:spPr>
          <a:xfrm>
            <a:off x="6095998" y="2508821"/>
            <a:ext cx="5832389" cy="11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6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ko-KR" altLang="en-US" dirty="0"/>
              <a:t>기존의 유선통신을 기반으로 한 인터넷이나 모바일 인터넷보다 진화된 단계로 인터넷에 연결된 기기가 사람의 개입 없이 상호 간에 알아서 정보를 주고 받아 처리함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09F88-EB46-4706-A6FB-3180D1627522}"/>
              </a:ext>
            </a:extLst>
          </p:cNvPr>
          <p:cNvSpPr txBox="1"/>
          <p:nvPr/>
        </p:nvSpPr>
        <p:spPr>
          <a:xfrm>
            <a:off x="6095998" y="3935775"/>
            <a:ext cx="5832389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사물이 인간에 의존하지 않고 통신을 주고받는 점에서 기존의 유비쿼터스나 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M2M(Machine to Machine: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사물지능통신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비슷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7577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(IoT, Internet Of Things)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7D42C2-F93B-46A9-ABFE-546416EE552C}"/>
              </a:ext>
            </a:extLst>
          </p:cNvPr>
          <p:cNvSpPr txBox="1"/>
          <p:nvPr/>
        </p:nvSpPr>
        <p:spPr>
          <a:xfrm>
            <a:off x="6095998" y="4993397"/>
            <a:ext cx="5832389" cy="11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통신장비와 사람과의 통신을 주목적으로 하는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M2M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개념을 인터넷으로 확장하여 사물은 물론이고 현실과 가상세계의 모든 정보와 상호작용하는 개념으로 진화한 단계</a:t>
            </a:r>
          </a:p>
        </p:txBody>
      </p:sp>
    </p:spTree>
    <p:extLst>
      <p:ext uri="{BB962C8B-B14F-4D97-AF65-F5344CB8AC3E}">
        <p14:creationId xmlns:p14="http://schemas.microsoft.com/office/powerpoint/2010/main" val="21871795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876CAE-382E-4F61-8810-CD0CF7C33BAF}"/>
              </a:ext>
            </a:extLst>
          </p:cNvPr>
          <p:cNvSpPr/>
          <p:nvPr/>
        </p:nvSpPr>
        <p:spPr>
          <a:xfrm>
            <a:off x="863600" y="1480800"/>
            <a:ext cx="4862623" cy="49795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_x275321448" descr="EMB000055600c64">
            <a:extLst>
              <a:ext uri="{FF2B5EF4-FFF2-40B4-BE49-F238E27FC236}">
                <a16:creationId xmlns:a16="http://schemas.microsoft.com/office/drawing/2014/main" id="{36391D1C-06EB-41B9-83A7-838779636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15" y="2252381"/>
            <a:ext cx="4756442" cy="349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AC8A67-4A27-401A-8978-900DE7EB9EE9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C5BD39-44F6-48EC-B7DE-1D7EEE27A1D0}"/>
              </a:ext>
            </a:extLst>
          </p:cNvPr>
          <p:cNvSpPr/>
          <p:nvPr/>
        </p:nvSpPr>
        <p:spPr>
          <a:xfrm>
            <a:off x="6356402" y="325690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ED81CF-3D8B-44E9-B52D-81B3D0D3984C}"/>
              </a:ext>
            </a:extLst>
          </p:cNvPr>
          <p:cNvSpPr/>
          <p:nvPr/>
        </p:nvSpPr>
        <p:spPr>
          <a:xfrm>
            <a:off x="6364309" y="49508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990CB-903B-4AE0-89AC-17CE2D422A08}"/>
              </a:ext>
            </a:extLst>
          </p:cNvPr>
          <p:cNvSpPr txBox="1"/>
          <p:nvPr/>
        </p:nvSpPr>
        <p:spPr>
          <a:xfrm>
            <a:off x="6572414" y="189843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06192-A155-4F6C-B1B2-D83F914DFE5B}"/>
              </a:ext>
            </a:extLst>
          </p:cNvPr>
          <p:cNvSpPr txBox="1"/>
          <p:nvPr/>
        </p:nvSpPr>
        <p:spPr>
          <a:xfrm>
            <a:off x="6095999" y="1498391"/>
            <a:ext cx="5832389" cy="433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회사원이 출근을 하기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30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 전에 자신이 다니는 도로에 대한 교통상황과 가장 빨리 도착할 수 있는 길이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어딘지를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보고해주는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스마트폰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출근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 전에 커피를 자동으로 내려주는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커피포트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출근 이후 집안의 전기기기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가스 등이 안전하게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OFF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되고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보안장치가 자동적으로 작동하는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스마트그리드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키를 가지고 자동차에 접근하면 자동차문의 잠금 장치가 자동으로 해제되고 키를 꽂지 않아도 시동을 걸어주는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스마트자동차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부인이 검색한 가방을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사들고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들어오는’ 다정한 남편을 만들어 주는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인터넷</a:t>
            </a:r>
            <a:r>
              <a:rPr lang="en-US" altLang="ko-KR" sz="1400" b="1" spc="-150" dirty="0">
                <a:solidFill>
                  <a:srgbClr val="FF0000"/>
                </a:solidFill>
                <a:latin typeface="+mn-ea"/>
              </a:rPr>
              <a:t>TV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집안 곳곳을 지켜주는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홈 </a:t>
            </a:r>
            <a:r>
              <a:rPr lang="en-US" altLang="ko-KR" sz="1400" b="1" spc="-150" dirty="0">
                <a:solidFill>
                  <a:srgbClr val="FF0000"/>
                </a:solidFill>
                <a:latin typeface="+mn-ea"/>
              </a:rPr>
              <a:t>CCTV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뛸 때마다 운동량을 알려주는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스마트신발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내가 보는 사물마다 정보를 알려주는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스마트안경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당뇨와 혈압을 체크하여 건강 상태를 알려주는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휴대전화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나의 건강을 체크해 준다는 헬스케어 소프트웨어를 탑재한 </a:t>
            </a:r>
            <a:r>
              <a:rPr lang="ko-KR" altLang="en-US" sz="1400" b="1" spc="-150" dirty="0">
                <a:solidFill>
                  <a:srgbClr val="FF0000"/>
                </a:solidFill>
                <a:latin typeface="+mn-ea"/>
              </a:rPr>
              <a:t>손목시계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등이 바로 사물인터넷이다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DBC8B7-B26E-4A0E-B3F9-0FA90B7586B6}"/>
              </a:ext>
            </a:extLst>
          </p:cNvPr>
          <p:cNvSpPr txBox="1"/>
          <p:nvPr/>
        </p:nvSpPr>
        <p:spPr>
          <a:xfrm>
            <a:off x="863600" y="285462"/>
            <a:ext cx="7577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(IoT, Internet Of Things)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42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2"/>
            <a:ext cx="10744200" cy="1801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467643" y="1549115"/>
            <a:ext cx="1116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784645" y="2719427"/>
            <a:ext cx="662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내가 생각하는 사물인터넷</a:t>
            </a:r>
            <a:r>
              <a:rPr lang="en-US" altLang="ko-KR" sz="2400" dirty="0"/>
              <a:t>(IOT)</a:t>
            </a:r>
            <a:r>
              <a:rPr lang="ko-KR" altLang="en-US" sz="2400" dirty="0"/>
              <a:t>란 무엇인가요</a:t>
            </a:r>
            <a:r>
              <a:rPr lang="en-US" altLang="ko-KR" sz="2400" dirty="0"/>
              <a:t>? 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D947D-6AAD-4297-B5B4-1975DB43C717}"/>
              </a:ext>
            </a:extLst>
          </p:cNvPr>
          <p:cNvSpPr txBox="1"/>
          <p:nvPr/>
        </p:nvSpPr>
        <p:spPr>
          <a:xfrm>
            <a:off x="863600" y="285462"/>
            <a:ext cx="7577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(IoT, Internet Of Things)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이란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B291A6-BFAC-44A4-A52F-C73A2FA8C7C3}"/>
              </a:ext>
            </a:extLst>
          </p:cNvPr>
          <p:cNvSpPr/>
          <p:nvPr/>
        </p:nvSpPr>
        <p:spPr>
          <a:xfrm>
            <a:off x="723900" y="4351401"/>
            <a:ext cx="10744200" cy="18014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498665-A87A-47B0-98A0-F341697355C7}"/>
              </a:ext>
            </a:extLst>
          </p:cNvPr>
          <p:cNvSpPr/>
          <p:nvPr/>
        </p:nvSpPr>
        <p:spPr>
          <a:xfrm>
            <a:off x="1066800" y="3935341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E33EF-E29C-4087-BAD1-C5E455058F96}"/>
              </a:ext>
            </a:extLst>
          </p:cNvPr>
          <p:cNvSpPr txBox="1"/>
          <p:nvPr/>
        </p:nvSpPr>
        <p:spPr>
          <a:xfrm>
            <a:off x="1165570" y="5229326"/>
            <a:ext cx="1009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학교생활에서 </a:t>
            </a:r>
            <a:r>
              <a:rPr lang="en-US" altLang="ko-KR" sz="2400" dirty="0"/>
              <a:t>‘</a:t>
            </a:r>
            <a:r>
              <a:rPr lang="ko-KR" altLang="en-US" sz="2400" dirty="0"/>
              <a:t>사물들</a:t>
            </a:r>
            <a:r>
              <a:rPr lang="en-US" altLang="ko-KR" sz="2400" dirty="0"/>
              <a:t>’</a:t>
            </a:r>
            <a:r>
              <a:rPr lang="ko-KR" altLang="en-US" sz="2400" dirty="0"/>
              <a:t>이  </a:t>
            </a:r>
            <a:r>
              <a:rPr lang="en-US" altLang="ko-KR" sz="2400" dirty="0"/>
              <a:t>‘</a:t>
            </a:r>
            <a:r>
              <a:rPr lang="ko-KR" altLang="en-US" sz="2400" dirty="0"/>
              <a:t>인터넷</a:t>
            </a:r>
            <a:r>
              <a:rPr lang="en-US" altLang="ko-KR" sz="2400" dirty="0"/>
              <a:t>’</a:t>
            </a:r>
            <a:r>
              <a:rPr lang="ko-KR" altLang="en-US" sz="2400" dirty="0"/>
              <a:t>에 연결되면 어떤 것들이 가능해질까요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E25BEA-D519-462B-97C5-56B3D95DE31E}"/>
              </a:ext>
            </a:extLst>
          </p:cNvPr>
          <p:cNvSpPr txBox="1"/>
          <p:nvPr/>
        </p:nvSpPr>
        <p:spPr>
          <a:xfrm>
            <a:off x="1467643" y="4059013"/>
            <a:ext cx="1116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5" grpId="0"/>
      <p:bldP spid="19" grpId="0" animBg="1"/>
      <p:bldP spid="20" grpId="0" animBg="1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876CAE-382E-4F61-8810-CD0CF7C33BAF}"/>
              </a:ext>
            </a:extLst>
          </p:cNvPr>
          <p:cNvSpPr/>
          <p:nvPr/>
        </p:nvSpPr>
        <p:spPr>
          <a:xfrm>
            <a:off x="782594" y="3627498"/>
            <a:ext cx="5865341" cy="225467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AC8A67-4A27-401A-8978-900DE7EB9EE9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990CB-903B-4AE0-89AC-17CE2D422A08}"/>
              </a:ext>
            </a:extLst>
          </p:cNvPr>
          <p:cNvSpPr txBox="1"/>
          <p:nvPr/>
        </p:nvSpPr>
        <p:spPr>
          <a:xfrm>
            <a:off x="6572414" y="1898437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06192-A155-4F6C-B1B2-D83F914DFE5B}"/>
              </a:ext>
            </a:extLst>
          </p:cNvPr>
          <p:cNvSpPr txBox="1"/>
          <p:nvPr/>
        </p:nvSpPr>
        <p:spPr>
          <a:xfrm>
            <a:off x="511250" y="1498391"/>
            <a:ext cx="5949204" cy="11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(Internet of Things)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이라는 용어의 탄생은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1999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년에 비누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샴푸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칫솔 등 다양한 종류의 소비재를 제조 및 판매했던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P&amp;G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브랜드 매니저로 근무하던 캐빈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애시턴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(Kevin Ashton)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이 용어를 처음으로 사용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3579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사물인터넷의 역사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5C1914-8353-4F93-B09C-4682BA8E16EA}"/>
              </a:ext>
            </a:extLst>
          </p:cNvPr>
          <p:cNvSpPr txBox="1"/>
          <p:nvPr/>
        </p:nvSpPr>
        <p:spPr>
          <a:xfrm>
            <a:off x="795268" y="2717222"/>
            <a:ext cx="5553226" cy="37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자사의 제품들에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RFID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태그를 부착함으로써 제품들의 가시성을 확보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1C4D1-7A32-412E-ADA8-393AF999F2E9}"/>
              </a:ext>
            </a:extLst>
          </p:cNvPr>
          <p:cNvSpPr txBox="1"/>
          <p:nvPr/>
        </p:nvSpPr>
        <p:spPr>
          <a:xfrm>
            <a:off x="6819823" y="1514827"/>
            <a:ext cx="5195372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사물인터넷의 개념은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RFID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뿐만 아니라 다양한 센서 및 통신 기술들과 결합하며 발전해 나가기 시작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9BFB47-7AAB-4ACA-A66F-39842360899D}"/>
              </a:ext>
            </a:extLst>
          </p:cNvPr>
          <p:cNvSpPr txBox="1"/>
          <p:nvPr/>
        </p:nvSpPr>
        <p:spPr>
          <a:xfrm>
            <a:off x="7165626" y="2355565"/>
            <a:ext cx="4849569" cy="4097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WSN(Wireless Sensor Network):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센서 네트워크는 근거리 무선 통신 기능을 포함하고 있는 소형의 장치들이 결합하여 산불 감시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하천 범람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건물 내 온도 분포 등 특정 장소의 상태 및 환경 변화 정보를 종합적으로 수집하여 관리하기 위한 기술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M2M(Machine-to-Machine):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이동통신 기술을 이용해 멀리 떨어져 있는 기계장치와 기계장치를 연결함으로써 효율적으로 장치를 운용하는 기술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특히 병원에서는 응급상황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환자  상태 모니터링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의학 데이터 등을 연결하여 건강관리 시스템을 구축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은행의 현금지급기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(ATM)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 택시에 설치된 카드 결제기가 대표적인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M2M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장치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49" name="_x451609728" descr="EMB000055600c6b">
            <a:extLst>
              <a:ext uri="{FF2B5EF4-FFF2-40B4-BE49-F238E27FC236}">
                <a16:creationId xmlns:a16="http://schemas.microsoft.com/office/drawing/2014/main" id="{29690473-62E6-48BA-A666-F4B80BA2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4" y="3843679"/>
            <a:ext cx="5553226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311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ED57DE-29DD-43FC-97ED-DF517128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E326E2-C9E5-4125-8E23-84A4BEEAF7E5}"/>
              </a:ext>
            </a:extLst>
          </p:cNvPr>
          <p:cNvSpPr/>
          <p:nvPr/>
        </p:nvSpPr>
        <p:spPr>
          <a:xfrm>
            <a:off x="301255" y="1548715"/>
            <a:ext cx="9683003" cy="5206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DA11C-23A9-4D53-A012-213D80D8E283}"/>
              </a:ext>
            </a:extLst>
          </p:cNvPr>
          <p:cNvSpPr txBox="1"/>
          <p:nvPr/>
        </p:nvSpPr>
        <p:spPr>
          <a:xfrm>
            <a:off x="636272" y="2727919"/>
            <a:ext cx="9133804" cy="3738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사람이 누군가와 대화를 하기 위해 상대방의 얼굴을 바라보거나 이름을 물어보듯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사물도 서로 대화를 나누려면 상대 기기 아이디나 </a:t>
            </a:r>
            <a:r>
              <a:rPr lang="en-US" altLang="ko-KR" sz="1600" dirty="0">
                <a:latin typeface="+mn-ea"/>
              </a:rPr>
              <a:t>IP</a:t>
            </a:r>
            <a:r>
              <a:rPr lang="ko-KR" altLang="en-US" sz="1600" dirty="0">
                <a:latin typeface="+mn-ea"/>
              </a:rPr>
              <a:t>주소를 알아야 한다</a:t>
            </a:r>
            <a:r>
              <a:rPr lang="en-US" altLang="ko-KR" sz="1600" dirty="0">
                <a:latin typeface="+mn-ea"/>
              </a:rPr>
              <a:t>.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기기끼리 통성명을 나눈 다음에는 어떤 대화를 나눌 것인지 화제를 찾아야 한다</a:t>
            </a:r>
            <a:r>
              <a:rPr lang="en-US" altLang="ko-KR" sz="1600" dirty="0">
                <a:latin typeface="+mn-ea"/>
              </a:rPr>
              <a:t>.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사람도 대화할 때 뭔가 공통의 관심사를 꺼내서 대화를 나누는 것과 비슷하다</a:t>
            </a:r>
            <a:r>
              <a:rPr lang="en-US" altLang="ko-KR" sz="1600" dirty="0">
                <a:latin typeface="+mn-ea"/>
              </a:rPr>
              <a:t>. </a:t>
            </a:r>
            <a:endParaRPr lang="ko-KR" altLang="en-US" sz="1600" dirty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+mn-ea"/>
              </a:rPr>
              <a:t>화젯거리만 있으면 상대방과 자유롭게 대화를 나눌 수 있는 사람과 달리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사물끼리 통신을 하려면 몇가지 기술이 더 필요하다</a:t>
            </a:r>
            <a:r>
              <a:rPr lang="en-US" altLang="ko-KR" sz="1600" dirty="0">
                <a:latin typeface="+mn-ea"/>
              </a:rPr>
              <a:t>.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사물끼리 통신을 주고받을 수 있는 통로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사물끼리 공통적으로 사용할 수 있는 언어가 필요하다</a:t>
            </a:r>
            <a:r>
              <a:rPr lang="en-US" altLang="ko-KR" sz="1600" dirty="0">
                <a:latin typeface="+mn-ea"/>
              </a:rPr>
              <a:t>.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b="1" dirty="0">
                <a:latin typeface="+mn-ea"/>
              </a:rPr>
              <a:t>센싱 기술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사물끼리 통신할 수 있는 통로 역할</a:t>
            </a:r>
            <a:r>
              <a:rPr lang="en-US" altLang="ko-KR" sz="1600" dirty="0">
                <a:latin typeface="+mn-ea"/>
              </a:rPr>
              <a:t>), </a:t>
            </a:r>
            <a:r>
              <a:rPr lang="ko-KR" altLang="en-US" sz="1600" b="1" dirty="0">
                <a:latin typeface="+mn-ea"/>
              </a:rPr>
              <a:t>유무선 통신 및 네트워크 인프라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정보를 수집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처리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관리하고 정보가 서비스로 구현되기 위한 환경지원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근거리 통신기술</a:t>
            </a:r>
            <a:r>
              <a:rPr lang="en-US" altLang="ko-KR" sz="1600" dirty="0">
                <a:latin typeface="+mn-ea"/>
              </a:rPr>
              <a:t>(WPAN, WLAN </a:t>
            </a:r>
            <a:r>
              <a:rPr lang="ko-KR" altLang="en-US" sz="1600" dirty="0">
                <a:latin typeface="+mn-ea"/>
              </a:rPr>
              <a:t>등</a:t>
            </a:r>
            <a:r>
              <a:rPr lang="en-US" altLang="ko-KR" sz="1600" dirty="0">
                <a:latin typeface="+mn-ea"/>
              </a:rPr>
              <a:t>)), </a:t>
            </a:r>
            <a:r>
              <a:rPr lang="en-US" altLang="ko-KR" sz="1600" b="1" dirty="0">
                <a:latin typeface="+mn-ea"/>
              </a:rPr>
              <a:t>IOT </a:t>
            </a:r>
            <a:r>
              <a:rPr lang="ko-KR" altLang="en-US" sz="1600" b="1" dirty="0">
                <a:latin typeface="+mn-ea"/>
              </a:rPr>
              <a:t>서비스 인터페이스 기술</a:t>
            </a:r>
            <a:r>
              <a:rPr lang="ko-KR" altLang="en-US" sz="1600" dirty="0">
                <a:latin typeface="+mn-ea"/>
              </a:rPr>
              <a:t> 등이 그것이다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CAF47-A6DF-4FC6-BA7B-2F2BE852A617}"/>
              </a:ext>
            </a:extLst>
          </p:cNvPr>
          <p:cNvSpPr txBox="1"/>
          <p:nvPr/>
        </p:nvSpPr>
        <p:spPr>
          <a:xfrm>
            <a:off x="636272" y="1783874"/>
            <a:ext cx="4943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사물인터넷의 </a:t>
            </a:r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대 주요기술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CE875D7-F699-4349-8833-776AC7742B07}"/>
              </a:ext>
            </a:extLst>
          </p:cNvPr>
          <p:cNvCxnSpPr>
            <a:cxnSpLocks/>
          </p:cNvCxnSpPr>
          <p:nvPr/>
        </p:nvCxnSpPr>
        <p:spPr>
          <a:xfrm>
            <a:off x="636272" y="2537654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16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_x452597672" descr="EMB000055600c6e">
            <a:extLst>
              <a:ext uri="{FF2B5EF4-FFF2-40B4-BE49-F238E27FC236}">
                <a16:creationId xmlns:a16="http://schemas.microsoft.com/office/drawing/2014/main" id="{DB7FAC4B-A14F-4676-B682-D8AFB4E90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79560" y="2215454"/>
            <a:ext cx="3680135" cy="3235064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06192-A155-4F6C-B1B2-D83F914DFE5B}"/>
              </a:ext>
            </a:extLst>
          </p:cNvPr>
          <p:cNvSpPr txBox="1"/>
          <p:nvPr/>
        </p:nvSpPr>
        <p:spPr>
          <a:xfrm>
            <a:off x="511250" y="1498391"/>
            <a:ext cx="5949204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센싱기술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5150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사물인터넷의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 주요기술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5C1914-8353-4F93-B09C-4682BA8E16EA}"/>
              </a:ext>
            </a:extLst>
          </p:cNvPr>
          <p:cNvSpPr txBox="1"/>
          <p:nvPr/>
        </p:nvSpPr>
        <p:spPr>
          <a:xfrm>
            <a:off x="907228" y="1840480"/>
            <a:ext cx="5553226" cy="37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센싱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주위 환경으로부터 정보 취득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57AACD-0841-48CD-8EE6-64CA96F8F1EC}"/>
              </a:ext>
            </a:extLst>
          </p:cNvPr>
          <p:cNvSpPr txBox="1"/>
          <p:nvPr/>
        </p:nvSpPr>
        <p:spPr>
          <a:xfrm>
            <a:off x="907228" y="2231349"/>
            <a:ext cx="5553226" cy="6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대표적인 센서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사물의 유무 판별 광학식 디지털 센서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습도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거리 판별하는  아날로그 센서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11CBC-E7B1-4919-8246-78498B45FA64}"/>
              </a:ext>
            </a:extLst>
          </p:cNvPr>
          <p:cNvSpPr txBox="1"/>
          <p:nvPr/>
        </p:nvSpPr>
        <p:spPr>
          <a:xfrm>
            <a:off x="511250" y="2944559"/>
            <a:ext cx="5949204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무선 통신 및 네트워크 인프라 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63B8D0-2BC1-44E4-8556-DE90BD9E8C2C}"/>
              </a:ext>
            </a:extLst>
          </p:cNvPr>
          <p:cNvSpPr txBox="1"/>
          <p:nvPr/>
        </p:nvSpPr>
        <p:spPr>
          <a:xfrm>
            <a:off x="907228" y="3286648"/>
            <a:ext cx="5553226" cy="37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WiFi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3G/4G/LTE, Bluetooth, Zigbee, RFID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9AEE66-3C16-4CB3-AF2F-3B4D3539AF16}"/>
              </a:ext>
            </a:extLst>
          </p:cNvPr>
          <p:cNvSpPr txBox="1"/>
          <p:nvPr/>
        </p:nvSpPr>
        <p:spPr>
          <a:xfrm>
            <a:off x="907228" y="3677517"/>
            <a:ext cx="5553226" cy="37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스마트 디바이스의 활용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95FB79-EF13-48E4-AE2C-836C20FCC421}"/>
              </a:ext>
            </a:extLst>
          </p:cNvPr>
          <p:cNvSpPr txBox="1"/>
          <p:nvPr/>
        </p:nvSpPr>
        <p:spPr>
          <a:xfrm>
            <a:off x="511250" y="4170925"/>
            <a:ext cx="5949204" cy="41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IoT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인터페이스 기술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C75DAC-B6B7-4A48-8C23-A8DC4FBC8F71}"/>
              </a:ext>
            </a:extLst>
          </p:cNvPr>
          <p:cNvSpPr txBox="1"/>
          <p:nvPr/>
        </p:nvSpPr>
        <p:spPr>
          <a:xfrm>
            <a:off x="907228" y="4513014"/>
            <a:ext cx="5553226" cy="6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정보를 센싱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가공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처리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상황인식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보안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프라이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버시 보호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인가 등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2A4F0-8BAB-4BD2-A894-33BD30346545}"/>
              </a:ext>
            </a:extLst>
          </p:cNvPr>
          <p:cNvSpPr txBox="1"/>
          <p:nvPr/>
        </p:nvSpPr>
        <p:spPr>
          <a:xfrm>
            <a:off x="907228" y="5200775"/>
            <a:ext cx="5553226" cy="37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응용 서비스와 연동하는 역할 수행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B48D6-B183-4E5E-A129-C47888B71586}"/>
              </a:ext>
            </a:extLst>
          </p:cNvPr>
          <p:cNvSpPr txBox="1"/>
          <p:nvPr/>
        </p:nvSpPr>
        <p:spPr>
          <a:xfrm>
            <a:off x="907228" y="5593566"/>
            <a:ext cx="5553226" cy="69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미들웨어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오픈플랫폼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마이닝 기술 등 서비스 수행을 위한 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인터페이스 역할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F683B5-BCA5-4440-802F-5B007951D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695" y="1268507"/>
            <a:ext cx="2463252" cy="481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2106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1007</Words>
  <Application>Microsoft Office PowerPoint</Application>
  <PresentationFormat>와이드스크린</PresentationFormat>
  <Paragraphs>107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 Bold</vt:lpstr>
      <vt:lpstr>나눔스퀘어 ExtraBold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김보근</cp:lastModifiedBy>
  <cp:revision>51</cp:revision>
  <dcterms:created xsi:type="dcterms:W3CDTF">2020-06-22T00:57:09Z</dcterms:created>
  <dcterms:modified xsi:type="dcterms:W3CDTF">2023-01-03T06:38:03Z</dcterms:modified>
</cp:coreProperties>
</file>